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sldIdLst>
    <p:sldId id="256" r:id="rId5"/>
    <p:sldId id="257" r:id="rId6"/>
    <p:sldId id="258" r:id="rId7"/>
    <p:sldId id="275" r:id="rId8"/>
    <p:sldId id="259" r:id="rId9"/>
    <p:sldId id="273" r:id="rId10"/>
    <p:sldId id="274" r:id="rId11"/>
    <p:sldId id="267" r:id="rId12"/>
    <p:sldId id="270" r:id="rId13"/>
    <p:sldId id="268" r:id="rId14"/>
    <p:sldId id="265" r:id="rId15"/>
    <p:sldId id="266" r:id="rId16"/>
    <p:sldId id="284" r:id="rId17"/>
    <p:sldId id="261" r:id="rId18"/>
    <p:sldId id="260" r:id="rId19"/>
    <p:sldId id="263" r:id="rId20"/>
    <p:sldId id="264" r:id="rId21"/>
    <p:sldId id="272" r:id="rId22"/>
    <p:sldId id="269" r:id="rId23"/>
    <p:sldId id="277" r:id="rId24"/>
    <p:sldId id="276" r:id="rId25"/>
    <p:sldId id="278" r:id="rId26"/>
    <p:sldId id="282" r:id="rId27"/>
    <p:sldId id="279" r:id="rId28"/>
    <p:sldId id="280" r:id="rId29"/>
    <p:sldId id="281" r:id="rId30"/>
  </p:sldIdLst>
  <p:sldSz cx="12192000" cy="6858000"/>
  <p:notesSz cx="6858000" cy="9144000"/>
  <p:embeddedFontLst>
    <p:embeddedFont>
      <p:font typeface="Arial Rounded MT Bold" panose="020F0704030504030204" pitchFamily="34" charset="0"/>
      <p:regular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Calibri Light" panose="020F0302020204030204" pitchFamily="34" charset="0"/>
      <p:regular r:id="rId36"/>
      <p:italic r:id="rId37"/>
    </p:embeddedFont>
    <p:embeddedFont>
      <p:font typeface="Consolas" panose="020B0609020204030204" pitchFamily="49" charset="0"/>
      <p:regular r:id="rId38"/>
      <p:bold r:id="rId39"/>
      <p:italic r:id="rId40"/>
      <p:boldItalic r:id="rId41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19192"/>
    <a:srgbClr val="64BE2C"/>
    <a:srgbClr val="144AB9"/>
    <a:srgbClr val="76E9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D0F320-0351-4FDA-B6C0-876859CC5001}" v="39" dt="2023-07-03T23:29:34.180"/>
    <p1510:client id="{3CD8696B-99C5-4479-BC1F-6F7D836C2222}" v="573" dt="2023-07-03T21:59:10.736"/>
    <p1510:client id="{474620A7-8178-DF92-EA25-6BDD7677D13C}" v="434" dt="2023-07-03T23:53:07.983"/>
    <p1510:client id="{59BAF82F-59EF-4DF9-963A-51916668B9F7}" v="21" dt="2023-07-03T19:22:28.602"/>
    <p1510:client id="{5AAD37F5-A483-4476-AE18-AF18CF1DA166}" v="653" dt="2023-07-04T09:41:41.659"/>
    <p1510:client id="{651120AE-2AD7-9412-4B65-B2A036B4A350}" v="453" dt="2023-07-03T14:35:52.050"/>
    <p1510:client id="{938221FB-09A2-4D69-A86E-AA195351E9E8}" v="977" dt="2023-07-03T13:56:25.688"/>
    <p1510:client id="{F7CDD0BE-A2E8-4AB3-9C7C-A1A82961F747}" v="6" dt="2023-07-04T08:26:06.5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9.fntdata"/><Relationship Id="rId21" Type="http://schemas.openxmlformats.org/officeDocument/2006/relationships/slide" Target="slides/slide17.xml"/><Relationship Id="rId34" Type="http://schemas.openxmlformats.org/officeDocument/2006/relationships/font" Target="fonts/font4.fntdata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6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.fntdata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5.fntdata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font" Target="fonts/font11.fntdata"/></Relationships>
</file>

<file path=ppt/media/image1.png>
</file>

<file path=ppt/media/image10.png>
</file>

<file path=ppt/media/image2.png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AFDA15-085E-DB6A-8159-E28CC1129E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4AE7F5B-B060-A9ED-1FCB-E8C466E630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99F9F2-FACF-9BBB-611F-386F86699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797-BA1A-4182-B39E-F0179F14CD63}" type="datetimeFigureOut">
              <a:rPr lang="en-GB" smtClean="0"/>
              <a:t>04/07/2023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C89FEB4-6D15-96C4-D8CF-63499086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628FD9D-4AA4-A910-A0E0-37C4E87C3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B5B16-8FC2-4B49-A126-1B9667A48A4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2140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D09482-3482-F92F-68C7-DDFC574FF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0525EA5-FE79-E8DA-D652-4EE1C9E03F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A7FBE6A-DA8A-E11B-886E-A1D3BBF91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797-BA1A-4182-B39E-F0179F14CD63}" type="datetimeFigureOut">
              <a:rPr lang="en-GB" smtClean="0"/>
              <a:t>04/07/2023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98B70D9-590E-2781-020B-C57D20F33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3808037-C922-E8FC-6B35-83436F4B9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B5B16-8FC2-4B49-A126-1B9667A48A4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400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89131D2-5823-D2D2-4D19-3AEEF57FD7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9CA6F90-C141-1480-98F1-2A9724976B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7110E07-1287-12BF-FC62-CF5AF050E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797-BA1A-4182-B39E-F0179F14CD63}" type="datetimeFigureOut">
              <a:rPr lang="en-GB" smtClean="0"/>
              <a:t>04/07/2023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3A4426B-90B2-8D0D-E85A-4DFFA1F09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D0A16C-E3AA-06A1-C047-8D8C6E36A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B5B16-8FC2-4B49-A126-1B9667A48A4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6447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15DE4A-FDD3-26A4-1986-B6C86DCC5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0D3E15-F58E-F377-3BC1-664898C68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E2EA1A-879E-890D-FF27-3DB1C5258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797-BA1A-4182-B39E-F0179F14CD63}" type="datetimeFigureOut">
              <a:rPr lang="en-GB" smtClean="0"/>
              <a:t>04/07/2023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E0187A-EE43-F422-518F-27BB1DDC1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CF11FB-C4E4-4A0B-B0BF-64A7C4306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B5B16-8FC2-4B49-A126-1B9667A48A4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1655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78A891-104E-D2D5-F7E8-4A3BC35E8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B1C4F6F-B132-548B-1138-6BFFB18984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E3BDD9C-D376-E200-8E06-4321EA50E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797-BA1A-4182-B39E-F0179F14CD63}" type="datetimeFigureOut">
              <a:rPr lang="en-GB" smtClean="0"/>
              <a:t>04/07/2023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2C71AF-73A3-93DF-33FD-151E79617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48B29A8-9B96-77D7-08BC-01831C031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B5B16-8FC2-4B49-A126-1B9667A48A4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286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FD3775-AFDA-15F4-6A6E-AF7523FB5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70A8D-A32B-36B0-840B-EC82EA0004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3C723BB-6BDB-3A64-793E-594A1CE43E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A456028-DC74-29E2-75D4-A68E6C265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797-BA1A-4182-B39E-F0179F14CD63}" type="datetimeFigureOut">
              <a:rPr lang="en-GB" smtClean="0"/>
              <a:t>04/07/2023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675B631-1921-EBD1-35AA-A90BC5B13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111B562-97D0-31CA-2917-57DF6B1F5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B5B16-8FC2-4B49-A126-1B9667A48A4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1074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427E2E-9038-F495-C89C-23ADEE1F5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AED446C-9041-16ED-5D21-65969977D2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057F9CB-6A3A-3E41-07FD-B05559B7E8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2201894-BB55-9BF2-84FE-A8F4D0C297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05A1385-BE59-433A-D24F-35FC9E90D8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4AACBBC-3E42-C720-1F1F-D9AAC1616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797-BA1A-4182-B39E-F0179F14CD63}" type="datetimeFigureOut">
              <a:rPr lang="en-GB" smtClean="0"/>
              <a:t>04/07/2023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03A222A-84BE-7838-6324-FAEE14AC6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DCC2340-5CA5-814C-56D8-A32E3A084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B5B16-8FC2-4B49-A126-1B9667A48A4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7445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BF9B59-54F7-DCC9-E0D0-72391DBAD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ECCCA59-973B-F8B2-EF65-4509D312B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797-BA1A-4182-B39E-F0179F14CD63}" type="datetimeFigureOut">
              <a:rPr lang="en-GB" smtClean="0"/>
              <a:t>04/07/2023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931C84B-B619-1026-3EB0-4C8F035AA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727C91E-C46F-8B19-B2F5-70B19AC2D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B5B16-8FC2-4B49-A126-1B9667A48A4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0978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8D2392A-DF8C-A613-CC46-ECE7C394A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797-BA1A-4182-B39E-F0179F14CD63}" type="datetimeFigureOut">
              <a:rPr lang="en-GB" smtClean="0"/>
              <a:t>04/07/2023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FF9DEE4-29B8-A627-6DE1-0B9CF730E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81574E4-F837-2365-EAFB-225C014EE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B5B16-8FC2-4B49-A126-1B9667A48A4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8388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2CED5F-78C6-3307-E392-98C05DAE4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F4F0FC3-F577-56C9-0238-182754B55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AB54CD1-F43B-165A-6DBA-E0CFA03088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F498AB2-60C6-DA46-01DF-92B19D23D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797-BA1A-4182-B39E-F0179F14CD63}" type="datetimeFigureOut">
              <a:rPr lang="en-GB" smtClean="0"/>
              <a:t>04/07/2023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F6CA34A-1005-BD02-B2DF-157E7BDC5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0995639-12E1-BB06-22E8-A15135347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B5B16-8FC2-4B49-A126-1B9667A48A4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5413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6E6EF3-F0F3-99A1-977E-62E35C96E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055F360-B736-FC65-2FA9-DAF6357639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940B004-C50F-2D99-AE96-3FC9D257BE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591D81D-DB38-4BFB-9CBF-171EC95D1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797-BA1A-4182-B39E-F0179F14CD63}" type="datetimeFigureOut">
              <a:rPr lang="en-GB" smtClean="0"/>
              <a:t>04/07/2023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D9FCEE-005A-3D47-D670-A56BD32A9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A879759-303D-783B-E665-CF2A2BF82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B5B16-8FC2-4B49-A126-1B9667A48A4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8538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920A07B-1E19-2049-0C52-F23D4A345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5BBF051-9482-9C6C-21E8-9AE145612A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FF90BE-D48D-8E8A-A117-44DFC66A0B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B7C797-BA1A-4182-B39E-F0179F14CD63}" type="datetimeFigureOut">
              <a:rPr lang="en-GB" smtClean="0"/>
              <a:t>04/07/2023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453D4EA-EB24-5050-1552-B250D7816C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5AE721D-6BF1-99BE-A489-94924C8428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8B5B16-8FC2-4B49-A126-1B9667A48A4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0683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DD46E8-4D0C-B166-766C-9EF8B64260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>
                <a:latin typeface="Arial Rounded MT Bold" panose="020F0704030504030204" pitchFamily="34" charset="0"/>
              </a:rPr>
              <a:t>Convex hull project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DBBE4B0-8B28-B1D9-67A3-CF9E465935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/>
              <a:t>Group 3</a:t>
            </a:r>
            <a:br>
              <a:rPr lang="en-GB"/>
            </a:br>
            <a:r>
              <a:rPr lang="en-GB"/>
              <a:t>Simon </a:t>
            </a:r>
            <a:r>
              <a:rPr lang="en-GB" err="1"/>
              <a:t>Konzett</a:t>
            </a:r>
            <a:r>
              <a:rPr lang="en-GB"/>
              <a:t>, Jérôme Hue, Thomas </a:t>
            </a:r>
            <a:r>
              <a:rPr lang="en-GB" err="1"/>
              <a:t>Fromherz</a:t>
            </a:r>
            <a:r>
              <a:rPr lang="en-GB"/>
              <a:t>, Melvin John </a:t>
            </a:r>
          </a:p>
        </p:txBody>
      </p:sp>
    </p:spTree>
    <p:extLst>
      <p:ext uri="{BB962C8B-B14F-4D97-AF65-F5344CB8AC3E}">
        <p14:creationId xmlns:p14="http://schemas.microsoft.com/office/powerpoint/2010/main" val="21680225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>
                <a:latin typeface="Arial Rounded MT Bold" panose="020F0704030504030204" pitchFamily="34" charset="0"/>
              </a:rPr>
              <a:t>Parallel implementation – </a:t>
            </a:r>
            <a:r>
              <a:rPr lang="en-GB" sz="4000" err="1">
                <a:latin typeface="Arial Rounded MT Bold" panose="020F0704030504030204" pitchFamily="34" charset="0"/>
              </a:rPr>
              <a:t>MinMax</a:t>
            </a:r>
            <a:r>
              <a:rPr lang="en-GB" sz="4000">
                <a:latin typeface="Arial Rounded MT Bold" panose="020F0704030504030204" pitchFamily="34" charset="0"/>
              </a:rPr>
              <a:t> Thrust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9D514BD-06C5-BB2C-18FE-CCE350FE6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267" y="3515716"/>
            <a:ext cx="7437765" cy="40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699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>
                <a:latin typeface="Arial Rounded MT Bold" panose="020F0704030504030204" pitchFamily="34" charset="0"/>
              </a:rPr>
              <a:t>Parallel implementation – Max Distance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588AD476-2229-A09D-0B68-CFA891790705}"/>
              </a:ext>
            </a:extLst>
          </p:cNvPr>
          <p:cNvCxnSpPr>
            <a:cxnSpLocks/>
          </p:cNvCxnSpPr>
          <p:nvPr/>
        </p:nvCxnSpPr>
        <p:spPr>
          <a:xfrm flipV="1">
            <a:off x="7197683" y="3840870"/>
            <a:ext cx="2422384" cy="259701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llipse 14">
            <a:extLst>
              <a:ext uri="{FF2B5EF4-FFF2-40B4-BE49-F238E27FC236}">
                <a16:creationId xmlns:a16="http://schemas.microsoft.com/office/drawing/2014/main" id="{90C9A60C-0947-4827-92AA-0F10E5837C98}"/>
              </a:ext>
            </a:extLst>
          </p:cNvPr>
          <p:cNvSpPr/>
          <p:nvPr/>
        </p:nvSpPr>
        <p:spPr>
          <a:xfrm>
            <a:off x="7190031" y="3189412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BB76B88B-675B-9D31-A642-673288E0D81C}"/>
              </a:ext>
            </a:extLst>
          </p:cNvPr>
          <p:cNvSpPr/>
          <p:nvPr/>
        </p:nvSpPr>
        <p:spPr>
          <a:xfrm>
            <a:off x="8173822" y="330568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E8E4DAB7-53E5-3516-8F37-CD96640B0B38}"/>
              </a:ext>
            </a:extLst>
          </p:cNvPr>
          <p:cNvSpPr/>
          <p:nvPr/>
        </p:nvSpPr>
        <p:spPr>
          <a:xfrm>
            <a:off x="7692205" y="251077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E1223F5B-CB36-68A7-C3A2-9B6D8088E10D}"/>
              </a:ext>
            </a:extLst>
          </p:cNvPr>
          <p:cNvSpPr/>
          <p:nvPr/>
        </p:nvSpPr>
        <p:spPr>
          <a:xfrm>
            <a:off x="8528385" y="4067680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96F8B68E-920E-D701-CD74-945AF3ACA56A}"/>
              </a:ext>
            </a:extLst>
          </p:cNvPr>
          <p:cNvSpPr/>
          <p:nvPr/>
        </p:nvSpPr>
        <p:spPr>
          <a:xfrm>
            <a:off x="7125683" y="406457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340DAA9C-C606-7493-ADC6-B789882C9393}"/>
              </a:ext>
            </a:extLst>
          </p:cNvPr>
          <p:cNvSpPr/>
          <p:nvPr/>
        </p:nvSpPr>
        <p:spPr>
          <a:xfrm>
            <a:off x="9548067" y="3804870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CCF97DB5-A227-7117-8120-D281BB9713BF}"/>
              </a:ext>
            </a:extLst>
          </p:cNvPr>
          <p:cNvSpPr/>
          <p:nvPr/>
        </p:nvSpPr>
        <p:spPr>
          <a:xfrm>
            <a:off x="8999349" y="314557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6C86473D-8AF2-22EB-BBF1-3C3A1DB1CA97}"/>
              </a:ext>
            </a:extLst>
          </p:cNvPr>
          <p:cNvSpPr/>
          <p:nvPr/>
        </p:nvSpPr>
        <p:spPr>
          <a:xfrm>
            <a:off x="8927349" y="4465787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049D2C98-ADDA-6852-4085-8BF58C65CB5E}"/>
              </a:ext>
            </a:extLst>
          </p:cNvPr>
          <p:cNvSpPr/>
          <p:nvPr/>
        </p:nvSpPr>
        <p:spPr>
          <a:xfrm>
            <a:off x="7969552" y="421386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4D667B52-8A0F-B644-5348-1B1FF1FF3035}"/>
              </a:ext>
            </a:extLst>
          </p:cNvPr>
          <p:cNvSpPr/>
          <p:nvPr/>
        </p:nvSpPr>
        <p:spPr>
          <a:xfrm>
            <a:off x="7965279" y="4802154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85F65177-C0DA-2A0E-672E-46AF565BBB25}"/>
              </a:ext>
            </a:extLst>
          </p:cNvPr>
          <p:cNvSpPr/>
          <p:nvPr/>
        </p:nvSpPr>
        <p:spPr>
          <a:xfrm>
            <a:off x="8866467" y="5019869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DC4F306A-07F3-C7D3-E6A1-4728171EDC59}"/>
              </a:ext>
            </a:extLst>
          </p:cNvPr>
          <p:cNvCxnSpPr>
            <a:cxnSpLocks/>
          </p:cNvCxnSpPr>
          <p:nvPr/>
        </p:nvCxnSpPr>
        <p:spPr>
          <a:xfrm flipV="1">
            <a:off x="7161683" y="2582771"/>
            <a:ext cx="566522" cy="148180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29CB030F-17F8-DEF6-6106-3882DB7643CD}"/>
              </a:ext>
            </a:extLst>
          </p:cNvPr>
          <p:cNvCxnSpPr>
            <a:cxnSpLocks/>
          </p:cNvCxnSpPr>
          <p:nvPr/>
        </p:nvCxnSpPr>
        <p:spPr>
          <a:xfrm flipH="1" flipV="1">
            <a:off x="7764205" y="2546771"/>
            <a:ext cx="1845318" cy="1268643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feld 3">
            <a:extLst>
              <a:ext uri="{FF2B5EF4-FFF2-40B4-BE49-F238E27FC236}">
                <a16:creationId xmlns:a16="http://schemas.microsoft.com/office/drawing/2014/main" id="{91B5C74B-316D-2DC0-AF8E-37884B93C1F1}"/>
              </a:ext>
            </a:extLst>
          </p:cNvPr>
          <p:cNvSpPr txBox="1"/>
          <p:nvPr/>
        </p:nvSpPr>
        <p:spPr>
          <a:xfrm>
            <a:off x="1242391" y="2658717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079E0C7-18B2-5F0E-2BDE-0D933383CAE6}"/>
              </a:ext>
            </a:extLst>
          </p:cNvPr>
          <p:cNvSpPr txBox="1"/>
          <p:nvPr/>
        </p:nvSpPr>
        <p:spPr>
          <a:xfrm>
            <a:off x="1341358" y="2785780"/>
            <a:ext cx="4524625" cy="236988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600" err="1">
                <a:latin typeface="Consolas" panose="020B0609020204030204" pitchFamily="49" charset="0"/>
              </a:rPr>
              <a:t>implementation</a:t>
            </a:r>
            <a:r>
              <a:rPr lang="de-DE" sz="2600">
                <a:latin typeface="Consolas" panose="020B0609020204030204" pitchFamily="49" charset="0"/>
              </a:rPr>
              <a:t> same </a:t>
            </a:r>
            <a:r>
              <a:rPr lang="de-DE" sz="2600" err="1">
                <a:latin typeface="Consolas" panose="020B0609020204030204" pitchFamily="49" charset="0"/>
              </a:rPr>
              <a:t>as</a:t>
            </a:r>
            <a:r>
              <a:rPr lang="de-DE" sz="2600">
                <a:latin typeface="Consolas" panose="020B0609020204030204" pitchFamily="49" charset="0"/>
              </a:rPr>
              <a:t> </a:t>
            </a:r>
            <a:r>
              <a:rPr lang="de-DE" sz="2600" err="1">
                <a:latin typeface="Consolas" panose="020B0609020204030204" pitchFamily="49" charset="0"/>
              </a:rPr>
              <a:t>for</a:t>
            </a:r>
            <a:r>
              <a:rPr lang="de-DE" sz="2600">
                <a:latin typeface="Consolas" panose="020B0609020204030204" pitchFamily="49" charset="0"/>
              </a:rPr>
              <a:t> </a:t>
            </a:r>
            <a:r>
              <a:rPr lang="de-DE" sz="2600" err="1">
                <a:latin typeface="Consolas" panose="020B0609020204030204" pitchFamily="49" charset="0"/>
              </a:rPr>
              <a:t>MinMax</a:t>
            </a:r>
            <a:endParaRPr lang="de-DE" sz="2600">
              <a:latin typeface="Consolas" panose="020B0609020204030204" pitchFamily="49" charset="0"/>
            </a:endParaRPr>
          </a:p>
          <a:p>
            <a:endParaRPr lang="de-DE" sz="2600">
              <a:latin typeface="Consolas" panose="020B0609020204030204" pitchFamily="49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600" err="1">
                <a:latin typeface="Consolas" panose="020B0609020204030204" pitchFamily="49" charset="0"/>
              </a:rPr>
              <a:t>use</a:t>
            </a:r>
            <a:r>
              <a:rPr lang="de-DE" sz="2600">
                <a:latin typeface="Consolas" panose="020B0609020204030204" pitchFamily="49" charset="0"/>
              </a:rPr>
              <a:t> normal </a:t>
            </a:r>
            <a:r>
              <a:rPr lang="de-DE" sz="2600" err="1">
                <a:latin typeface="Consolas" panose="020B0609020204030204" pitchFamily="49" charset="0"/>
              </a:rPr>
              <a:t>distance</a:t>
            </a:r>
            <a:r>
              <a:rPr lang="de-DE" sz="2600">
                <a:latin typeface="Consolas" panose="020B0609020204030204" pitchFamily="49" charset="0"/>
              </a:rPr>
              <a:t> </a:t>
            </a:r>
            <a:r>
              <a:rPr lang="de-DE" sz="2600" err="1">
                <a:latin typeface="Consolas" panose="020B0609020204030204" pitchFamily="49" charset="0"/>
              </a:rPr>
              <a:t>for</a:t>
            </a:r>
            <a:r>
              <a:rPr lang="de-DE" sz="2600">
                <a:latin typeface="Consolas" panose="020B0609020204030204" pitchFamily="49" charset="0"/>
              </a:rPr>
              <a:t> </a:t>
            </a:r>
            <a:r>
              <a:rPr lang="de-DE" sz="2600" err="1">
                <a:latin typeface="Consolas" panose="020B0609020204030204" pitchFamily="49" charset="0"/>
              </a:rPr>
              <a:t>comparison</a:t>
            </a:r>
            <a:endParaRPr lang="de-DE" sz="2600">
              <a:latin typeface="Consolas" panose="020B0609020204030204" pitchFamily="49" charset="0"/>
            </a:endParaRPr>
          </a:p>
          <a:p>
            <a:pPr marL="285750" indent="-285750">
              <a:buFont typeface="Calibri"/>
              <a:buChar char="-"/>
            </a:pPr>
            <a:endParaRPr lang="de-DE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05054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>
                <a:latin typeface="Arial Rounded MT Bold" panose="020F0704030504030204" pitchFamily="34" charset="0"/>
              </a:rPr>
              <a:t>Parallel implementation – </a:t>
            </a:r>
            <a:br>
              <a:rPr lang="en-GB" sz="4000">
                <a:latin typeface="Arial Rounded MT Bold" panose="020F0704030504030204" pitchFamily="34" charset="0"/>
              </a:rPr>
            </a:br>
            <a:r>
              <a:rPr lang="en-GB" sz="4000">
                <a:latin typeface="Arial Rounded MT Bold" panose="020F0704030504030204" pitchFamily="34" charset="0"/>
              </a:rPr>
              <a:t>Max Distance Thrust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8A55AA9-AA2D-894B-EFC2-65C0D4F05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6135" y="3341362"/>
            <a:ext cx="7719729" cy="17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0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0C8AFDB7-3B62-2525-1D89-08E160869AFB}"/>
              </a:ext>
            </a:extLst>
          </p:cNvPr>
          <p:cNvCxnSpPr>
            <a:cxnSpLocks/>
          </p:cNvCxnSpPr>
          <p:nvPr/>
        </p:nvCxnSpPr>
        <p:spPr>
          <a:xfrm flipV="1">
            <a:off x="4908573" y="3840870"/>
            <a:ext cx="2422384" cy="259701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>
                <a:latin typeface="Arial Rounded MT Bold" panose="020F0704030504030204" pitchFamily="34" charset="0"/>
              </a:rPr>
              <a:t>Parallel implementation - SPLIT</a:t>
            </a: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70C2AB30-9C95-DCB0-D632-7E25AE4F10CA}"/>
              </a:ext>
            </a:extLst>
          </p:cNvPr>
          <p:cNvSpPr/>
          <p:nvPr/>
        </p:nvSpPr>
        <p:spPr>
          <a:xfrm>
            <a:off x="4900921" y="3189412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A0EBF072-872F-2FE3-D8CE-4D03BB07F60E}"/>
              </a:ext>
            </a:extLst>
          </p:cNvPr>
          <p:cNvSpPr/>
          <p:nvPr/>
        </p:nvSpPr>
        <p:spPr>
          <a:xfrm>
            <a:off x="5884712" y="330568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04A1C0E1-8B96-E322-5988-90231B45B667}"/>
              </a:ext>
            </a:extLst>
          </p:cNvPr>
          <p:cNvSpPr/>
          <p:nvPr/>
        </p:nvSpPr>
        <p:spPr>
          <a:xfrm>
            <a:off x="5403095" y="251077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2239AFB7-AE7A-19B2-8B3F-ECCEE8021117}"/>
              </a:ext>
            </a:extLst>
          </p:cNvPr>
          <p:cNvSpPr/>
          <p:nvPr/>
        </p:nvSpPr>
        <p:spPr>
          <a:xfrm>
            <a:off x="6239275" y="4067680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6BDBE9FB-F214-EE0E-0257-A31FD5789BDE}"/>
              </a:ext>
            </a:extLst>
          </p:cNvPr>
          <p:cNvSpPr/>
          <p:nvPr/>
        </p:nvSpPr>
        <p:spPr>
          <a:xfrm>
            <a:off x="4836573" y="406457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D7D9BB80-9191-516B-C82F-ACEF06108C8C}"/>
              </a:ext>
            </a:extLst>
          </p:cNvPr>
          <p:cNvSpPr/>
          <p:nvPr/>
        </p:nvSpPr>
        <p:spPr>
          <a:xfrm>
            <a:off x="7258957" y="3804870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FB86380-9DDC-C1A0-0D69-BA7ED31185DA}"/>
              </a:ext>
            </a:extLst>
          </p:cNvPr>
          <p:cNvSpPr/>
          <p:nvPr/>
        </p:nvSpPr>
        <p:spPr>
          <a:xfrm>
            <a:off x="6710239" y="314557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63B05A17-5C06-B314-159D-B0B3F0B3BC57}"/>
              </a:ext>
            </a:extLst>
          </p:cNvPr>
          <p:cNvSpPr/>
          <p:nvPr/>
        </p:nvSpPr>
        <p:spPr>
          <a:xfrm>
            <a:off x="6638239" y="4465787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0EC20215-923C-8602-51C3-61BCB3A2E552}"/>
              </a:ext>
            </a:extLst>
          </p:cNvPr>
          <p:cNvSpPr/>
          <p:nvPr/>
        </p:nvSpPr>
        <p:spPr>
          <a:xfrm>
            <a:off x="5680442" y="421386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BF44C027-F4B9-420E-93E5-94318ACC708E}"/>
              </a:ext>
            </a:extLst>
          </p:cNvPr>
          <p:cNvSpPr/>
          <p:nvPr/>
        </p:nvSpPr>
        <p:spPr>
          <a:xfrm>
            <a:off x="5676169" y="4802154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D163796E-E976-2C75-D526-862B56047D43}"/>
              </a:ext>
            </a:extLst>
          </p:cNvPr>
          <p:cNvSpPr/>
          <p:nvPr/>
        </p:nvSpPr>
        <p:spPr>
          <a:xfrm>
            <a:off x="6577357" y="5019869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8529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0C8AFDB7-3B62-2525-1D89-08E160869AFB}"/>
              </a:ext>
            </a:extLst>
          </p:cNvPr>
          <p:cNvCxnSpPr>
            <a:cxnSpLocks/>
          </p:cNvCxnSpPr>
          <p:nvPr/>
        </p:nvCxnSpPr>
        <p:spPr>
          <a:xfrm flipV="1">
            <a:off x="4908573" y="3840870"/>
            <a:ext cx="2422384" cy="259701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>
                <a:latin typeface="Arial Rounded MT Bold" panose="020F0704030504030204" pitchFamily="34" charset="0"/>
              </a:rPr>
              <a:t>Parallel implementation - SPLIT</a:t>
            </a: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70C2AB30-9C95-DCB0-D632-7E25AE4F10CA}"/>
              </a:ext>
            </a:extLst>
          </p:cNvPr>
          <p:cNvSpPr/>
          <p:nvPr/>
        </p:nvSpPr>
        <p:spPr>
          <a:xfrm>
            <a:off x="4900921" y="3189412"/>
            <a:ext cx="72000" cy="720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A0EBF072-872F-2FE3-D8CE-4D03BB07F60E}"/>
              </a:ext>
            </a:extLst>
          </p:cNvPr>
          <p:cNvSpPr/>
          <p:nvPr/>
        </p:nvSpPr>
        <p:spPr>
          <a:xfrm>
            <a:off x="5884712" y="3305681"/>
            <a:ext cx="72000" cy="720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04A1C0E1-8B96-E322-5988-90231B45B667}"/>
              </a:ext>
            </a:extLst>
          </p:cNvPr>
          <p:cNvSpPr/>
          <p:nvPr/>
        </p:nvSpPr>
        <p:spPr>
          <a:xfrm>
            <a:off x="5403095" y="2510771"/>
            <a:ext cx="72000" cy="720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2239AFB7-AE7A-19B2-8B3F-ECCEE8021117}"/>
              </a:ext>
            </a:extLst>
          </p:cNvPr>
          <p:cNvSpPr/>
          <p:nvPr/>
        </p:nvSpPr>
        <p:spPr>
          <a:xfrm>
            <a:off x="6239275" y="4067680"/>
            <a:ext cx="72000" cy="72000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6BDBE9FB-F214-EE0E-0257-A31FD5789BDE}"/>
              </a:ext>
            </a:extLst>
          </p:cNvPr>
          <p:cNvSpPr/>
          <p:nvPr/>
        </p:nvSpPr>
        <p:spPr>
          <a:xfrm>
            <a:off x="4836573" y="406457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D7D9BB80-9191-516B-C82F-ACEF06108C8C}"/>
              </a:ext>
            </a:extLst>
          </p:cNvPr>
          <p:cNvSpPr/>
          <p:nvPr/>
        </p:nvSpPr>
        <p:spPr>
          <a:xfrm>
            <a:off x="7258957" y="3804870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FB86380-9DDC-C1A0-0D69-BA7ED31185DA}"/>
              </a:ext>
            </a:extLst>
          </p:cNvPr>
          <p:cNvSpPr/>
          <p:nvPr/>
        </p:nvSpPr>
        <p:spPr>
          <a:xfrm>
            <a:off x="6710239" y="3145571"/>
            <a:ext cx="72000" cy="720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63B05A17-5C06-B314-159D-B0B3F0B3BC57}"/>
              </a:ext>
            </a:extLst>
          </p:cNvPr>
          <p:cNvSpPr/>
          <p:nvPr/>
        </p:nvSpPr>
        <p:spPr>
          <a:xfrm>
            <a:off x="6638239" y="4465787"/>
            <a:ext cx="72000" cy="72000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0EC20215-923C-8602-51C3-61BCB3A2E552}"/>
              </a:ext>
            </a:extLst>
          </p:cNvPr>
          <p:cNvSpPr/>
          <p:nvPr/>
        </p:nvSpPr>
        <p:spPr>
          <a:xfrm>
            <a:off x="5680442" y="4213861"/>
            <a:ext cx="72000" cy="72000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BF44C027-F4B9-420E-93E5-94318ACC708E}"/>
              </a:ext>
            </a:extLst>
          </p:cNvPr>
          <p:cNvSpPr/>
          <p:nvPr/>
        </p:nvSpPr>
        <p:spPr>
          <a:xfrm>
            <a:off x="5676169" y="4802154"/>
            <a:ext cx="72000" cy="72000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D163796E-E976-2C75-D526-862B56047D43}"/>
              </a:ext>
            </a:extLst>
          </p:cNvPr>
          <p:cNvSpPr/>
          <p:nvPr/>
        </p:nvSpPr>
        <p:spPr>
          <a:xfrm>
            <a:off x="6577357" y="5019869"/>
            <a:ext cx="72000" cy="72000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6383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hteck 56">
            <a:extLst>
              <a:ext uri="{FF2B5EF4-FFF2-40B4-BE49-F238E27FC236}">
                <a16:creationId xmlns:a16="http://schemas.microsoft.com/office/drawing/2014/main" id="{7971BF1C-2C3C-F793-8462-E330BA68AAFA}"/>
              </a:ext>
            </a:extLst>
          </p:cNvPr>
          <p:cNvSpPr/>
          <p:nvPr/>
        </p:nvSpPr>
        <p:spPr>
          <a:xfrm>
            <a:off x="4731107" y="214310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Rechteck 57">
            <a:extLst>
              <a:ext uri="{FF2B5EF4-FFF2-40B4-BE49-F238E27FC236}">
                <a16:creationId xmlns:a16="http://schemas.microsoft.com/office/drawing/2014/main" id="{F3E2F1A8-FDA7-57B1-2488-8F07B53BAAC7}"/>
              </a:ext>
            </a:extLst>
          </p:cNvPr>
          <p:cNvSpPr/>
          <p:nvPr/>
        </p:nvSpPr>
        <p:spPr>
          <a:xfrm>
            <a:off x="5432147" y="214310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293C036B-B2C0-8AB4-6B2D-E8750F191EEA}"/>
              </a:ext>
            </a:extLst>
          </p:cNvPr>
          <p:cNvSpPr/>
          <p:nvPr/>
        </p:nvSpPr>
        <p:spPr>
          <a:xfrm>
            <a:off x="3329027" y="214310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>
                <a:latin typeface="Arial Rounded MT Bold" panose="020F0704030504030204" pitchFamily="34" charset="0"/>
              </a:rPr>
              <a:t>Parallel implementation - SPLIT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58992C0-8C5F-C2D8-8134-27D6642C4D5F}"/>
              </a:ext>
            </a:extLst>
          </p:cNvPr>
          <p:cNvSpPr/>
          <p:nvPr/>
        </p:nvSpPr>
        <p:spPr>
          <a:xfrm>
            <a:off x="535027" y="4977747"/>
            <a:ext cx="488025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95FC64F-FA58-EB8A-DB24-DC0322627941}"/>
              </a:ext>
            </a:extLst>
          </p:cNvPr>
          <p:cNvSpPr/>
          <p:nvPr/>
        </p:nvSpPr>
        <p:spPr>
          <a:xfrm>
            <a:off x="535027" y="497774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30D9DFCF-4D4A-E3AB-86E5-F471CE84C25C}"/>
              </a:ext>
            </a:extLst>
          </p:cNvPr>
          <p:cNvSpPr/>
          <p:nvPr/>
        </p:nvSpPr>
        <p:spPr>
          <a:xfrm>
            <a:off x="1236067" y="497774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62F70DD-909E-ADAA-95D5-26D2C31C4B77}"/>
              </a:ext>
            </a:extLst>
          </p:cNvPr>
          <p:cNvSpPr/>
          <p:nvPr/>
        </p:nvSpPr>
        <p:spPr>
          <a:xfrm>
            <a:off x="1937107" y="497774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4A80C63-79F6-0689-803E-02BF9A082546}"/>
              </a:ext>
            </a:extLst>
          </p:cNvPr>
          <p:cNvSpPr/>
          <p:nvPr/>
        </p:nvSpPr>
        <p:spPr>
          <a:xfrm>
            <a:off x="2638147" y="497774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1EB9D417-9CD2-8F04-567A-FD78E25BFFD1}"/>
              </a:ext>
            </a:extLst>
          </p:cNvPr>
          <p:cNvSpPr/>
          <p:nvPr/>
        </p:nvSpPr>
        <p:spPr>
          <a:xfrm>
            <a:off x="3329027" y="497774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3F060527-D18A-59F6-56BD-D59C954B4633}"/>
              </a:ext>
            </a:extLst>
          </p:cNvPr>
          <p:cNvSpPr/>
          <p:nvPr/>
        </p:nvSpPr>
        <p:spPr>
          <a:xfrm>
            <a:off x="4019907" y="497774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B1C77D86-7DA9-0A02-B967-4A4A1D32E544}"/>
              </a:ext>
            </a:extLst>
          </p:cNvPr>
          <p:cNvSpPr/>
          <p:nvPr/>
        </p:nvSpPr>
        <p:spPr>
          <a:xfrm>
            <a:off x="4720947" y="497774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598017DD-AAB0-0EE1-6941-4C95E310A2B2}"/>
              </a:ext>
            </a:extLst>
          </p:cNvPr>
          <p:cNvSpPr/>
          <p:nvPr/>
        </p:nvSpPr>
        <p:spPr>
          <a:xfrm>
            <a:off x="6681827" y="4957427"/>
            <a:ext cx="488025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97F7090-1D8A-461A-35B8-5509273F862E}"/>
              </a:ext>
            </a:extLst>
          </p:cNvPr>
          <p:cNvSpPr/>
          <p:nvPr/>
        </p:nvSpPr>
        <p:spPr>
          <a:xfrm>
            <a:off x="6681827" y="495742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8839C7CA-949F-0487-5A6F-33B40DBF402D}"/>
              </a:ext>
            </a:extLst>
          </p:cNvPr>
          <p:cNvSpPr/>
          <p:nvPr/>
        </p:nvSpPr>
        <p:spPr>
          <a:xfrm>
            <a:off x="7382867" y="495742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C0815CB1-9D97-4F94-DC07-DFF6D7B5D7F6}"/>
              </a:ext>
            </a:extLst>
          </p:cNvPr>
          <p:cNvSpPr/>
          <p:nvPr/>
        </p:nvSpPr>
        <p:spPr>
          <a:xfrm>
            <a:off x="8083907" y="495742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9CA3BD36-81FE-8292-4708-491E4A0B8A11}"/>
              </a:ext>
            </a:extLst>
          </p:cNvPr>
          <p:cNvSpPr/>
          <p:nvPr/>
        </p:nvSpPr>
        <p:spPr>
          <a:xfrm>
            <a:off x="8784947" y="495742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3A5A7F2B-90F6-1536-30B5-95F6A5FA2D3C}"/>
              </a:ext>
            </a:extLst>
          </p:cNvPr>
          <p:cNvSpPr/>
          <p:nvPr/>
        </p:nvSpPr>
        <p:spPr>
          <a:xfrm>
            <a:off x="9475827" y="495742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9667CD27-798F-B9D3-B377-70D1689B04AB}"/>
              </a:ext>
            </a:extLst>
          </p:cNvPr>
          <p:cNvSpPr/>
          <p:nvPr/>
        </p:nvSpPr>
        <p:spPr>
          <a:xfrm>
            <a:off x="10166707" y="495742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E7C55873-196E-092C-78D9-5B8983740932}"/>
              </a:ext>
            </a:extLst>
          </p:cNvPr>
          <p:cNvSpPr/>
          <p:nvPr/>
        </p:nvSpPr>
        <p:spPr>
          <a:xfrm>
            <a:off x="10867747" y="495742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7704DE11-6B31-BD53-DD14-97447427F7EF}"/>
              </a:ext>
            </a:extLst>
          </p:cNvPr>
          <p:cNvSpPr txBox="1"/>
          <p:nvPr/>
        </p:nvSpPr>
        <p:spPr>
          <a:xfrm>
            <a:off x="1994501" y="5566664"/>
            <a:ext cx="20084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>
                <a:latin typeface="Arial Rounded MT Bold" panose="020F0704030504030204" pitchFamily="34" charset="0"/>
                <a:ea typeface="+mj-ea"/>
                <a:cs typeface="+mj-cs"/>
              </a:rPr>
              <a:t>ABOVE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1932547-8FA8-326F-0AF8-9F1E9FFD191A}"/>
              </a:ext>
            </a:extLst>
          </p:cNvPr>
          <p:cNvSpPr txBox="1"/>
          <p:nvPr/>
        </p:nvSpPr>
        <p:spPr>
          <a:xfrm>
            <a:off x="8431073" y="5536184"/>
            <a:ext cx="20714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>
                <a:latin typeface="Arial Rounded MT Bold" panose="020F0704030504030204" pitchFamily="34" charset="0"/>
                <a:ea typeface="+mj-ea"/>
                <a:cs typeface="+mj-cs"/>
              </a:rPr>
              <a:t>BELOW</a:t>
            </a: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0F5DAC3A-26C6-6B1F-409B-F07303B3EF0D}"/>
              </a:ext>
            </a:extLst>
          </p:cNvPr>
          <p:cNvSpPr/>
          <p:nvPr/>
        </p:nvSpPr>
        <p:spPr>
          <a:xfrm>
            <a:off x="867013" y="2412000"/>
            <a:ext cx="72000" cy="720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AA549CC3-0863-154A-3BAF-5E9F0EA062E3}"/>
              </a:ext>
            </a:extLst>
          </p:cNvPr>
          <p:cNvSpPr/>
          <p:nvPr/>
        </p:nvSpPr>
        <p:spPr>
          <a:xfrm>
            <a:off x="1560806" y="2412000"/>
            <a:ext cx="72000" cy="72000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Ellipse 38">
            <a:extLst>
              <a:ext uri="{FF2B5EF4-FFF2-40B4-BE49-F238E27FC236}">
                <a16:creationId xmlns:a16="http://schemas.microsoft.com/office/drawing/2014/main" id="{9516BD49-5A78-56FF-532D-BD0B83BAFED9}"/>
              </a:ext>
            </a:extLst>
          </p:cNvPr>
          <p:cNvSpPr/>
          <p:nvPr/>
        </p:nvSpPr>
        <p:spPr>
          <a:xfrm>
            <a:off x="2297846" y="2412000"/>
            <a:ext cx="72000" cy="72000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Ellipse 39">
            <a:extLst>
              <a:ext uri="{FF2B5EF4-FFF2-40B4-BE49-F238E27FC236}">
                <a16:creationId xmlns:a16="http://schemas.microsoft.com/office/drawing/2014/main" id="{74CC33DA-45BF-F1A6-8692-EBF8717EA24B}"/>
              </a:ext>
            </a:extLst>
          </p:cNvPr>
          <p:cNvSpPr/>
          <p:nvPr/>
        </p:nvSpPr>
        <p:spPr>
          <a:xfrm>
            <a:off x="4345873" y="2412000"/>
            <a:ext cx="72000" cy="72000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Ellipse 40">
            <a:extLst>
              <a:ext uri="{FF2B5EF4-FFF2-40B4-BE49-F238E27FC236}">
                <a16:creationId xmlns:a16="http://schemas.microsoft.com/office/drawing/2014/main" id="{2C006324-11E2-2A44-AC6F-319B733123D5}"/>
              </a:ext>
            </a:extLst>
          </p:cNvPr>
          <p:cNvSpPr/>
          <p:nvPr/>
        </p:nvSpPr>
        <p:spPr>
          <a:xfrm>
            <a:off x="2979793" y="2412000"/>
            <a:ext cx="72000" cy="720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Ellipse 41">
            <a:extLst>
              <a:ext uri="{FF2B5EF4-FFF2-40B4-BE49-F238E27FC236}">
                <a16:creationId xmlns:a16="http://schemas.microsoft.com/office/drawing/2014/main" id="{A17FFB48-5AE3-26EC-21F2-10D703A993F7}"/>
              </a:ext>
            </a:extLst>
          </p:cNvPr>
          <p:cNvSpPr/>
          <p:nvPr/>
        </p:nvSpPr>
        <p:spPr>
          <a:xfrm>
            <a:off x="5082913" y="2412000"/>
            <a:ext cx="72000" cy="72000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Ellipse 42">
            <a:extLst>
              <a:ext uri="{FF2B5EF4-FFF2-40B4-BE49-F238E27FC236}">
                <a16:creationId xmlns:a16="http://schemas.microsoft.com/office/drawing/2014/main" id="{970AF913-7D1B-7DC6-20B4-64AF05FB0EC9}"/>
              </a:ext>
            </a:extLst>
          </p:cNvPr>
          <p:cNvSpPr/>
          <p:nvPr/>
        </p:nvSpPr>
        <p:spPr>
          <a:xfrm>
            <a:off x="3641614" y="2412000"/>
            <a:ext cx="72000" cy="720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Ellipse 43">
            <a:extLst>
              <a:ext uri="{FF2B5EF4-FFF2-40B4-BE49-F238E27FC236}">
                <a16:creationId xmlns:a16="http://schemas.microsoft.com/office/drawing/2014/main" id="{5E076E0C-44A0-5547-E873-93164766754E}"/>
              </a:ext>
            </a:extLst>
          </p:cNvPr>
          <p:cNvSpPr/>
          <p:nvPr/>
        </p:nvSpPr>
        <p:spPr>
          <a:xfrm>
            <a:off x="5758113" y="2412000"/>
            <a:ext cx="72000" cy="72000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Ellipse 44">
            <a:extLst>
              <a:ext uri="{FF2B5EF4-FFF2-40B4-BE49-F238E27FC236}">
                <a16:creationId xmlns:a16="http://schemas.microsoft.com/office/drawing/2014/main" id="{C5152CC8-A769-E0AA-25AE-BF9EEC0F07C9}"/>
              </a:ext>
            </a:extLst>
          </p:cNvPr>
          <p:cNvSpPr/>
          <p:nvPr/>
        </p:nvSpPr>
        <p:spPr>
          <a:xfrm>
            <a:off x="6454191" y="2412000"/>
            <a:ext cx="72000" cy="720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EF071ECD-460D-CBDC-3B4A-77D4B8B5ADA6}"/>
              </a:ext>
            </a:extLst>
          </p:cNvPr>
          <p:cNvSpPr/>
          <p:nvPr/>
        </p:nvSpPr>
        <p:spPr>
          <a:xfrm>
            <a:off x="535027" y="2143107"/>
            <a:ext cx="767425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5A7D8DEC-1D9E-E47C-DAF6-2EB0C19B6678}"/>
              </a:ext>
            </a:extLst>
          </p:cNvPr>
          <p:cNvSpPr/>
          <p:nvPr/>
        </p:nvSpPr>
        <p:spPr>
          <a:xfrm>
            <a:off x="535027" y="214310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FCFA6A06-4E8F-08F4-F1B4-3C41814E73E2}"/>
              </a:ext>
            </a:extLst>
          </p:cNvPr>
          <p:cNvSpPr/>
          <p:nvPr/>
        </p:nvSpPr>
        <p:spPr>
          <a:xfrm>
            <a:off x="1236067" y="214310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5782D5D0-D5C7-DAAC-C366-26B73B464F3C}"/>
              </a:ext>
            </a:extLst>
          </p:cNvPr>
          <p:cNvSpPr/>
          <p:nvPr/>
        </p:nvSpPr>
        <p:spPr>
          <a:xfrm>
            <a:off x="1937107" y="214310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88BF870F-57AB-6DE6-0671-1B6841D15436}"/>
              </a:ext>
            </a:extLst>
          </p:cNvPr>
          <p:cNvSpPr/>
          <p:nvPr/>
        </p:nvSpPr>
        <p:spPr>
          <a:xfrm>
            <a:off x="2638147" y="214310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hteck 55">
            <a:extLst>
              <a:ext uri="{FF2B5EF4-FFF2-40B4-BE49-F238E27FC236}">
                <a16:creationId xmlns:a16="http://schemas.microsoft.com/office/drawing/2014/main" id="{E21A3667-2EEE-CF7D-27C5-90AC2146D80B}"/>
              </a:ext>
            </a:extLst>
          </p:cNvPr>
          <p:cNvSpPr/>
          <p:nvPr/>
        </p:nvSpPr>
        <p:spPr>
          <a:xfrm>
            <a:off x="4030067" y="214310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8769F50D-A211-1F8B-7FEB-0ECF7849C652}"/>
              </a:ext>
            </a:extLst>
          </p:cNvPr>
          <p:cNvSpPr/>
          <p:nvPr/>
        </p:nvSpPr>
        <p:spPr>
          <a:xfrm>
            <a:off x="6123027" y="214310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Rechteck 59">
            <a:extLst>
              <a:ext uri="{FF2B5EF4-FFF2-40B4-BE49-F238E27FC236}">
                <a16:creationId xmlns:a16="http://schemas.microsoft.com/office/drawing/2014/main" id="{1CE5F1CD-28EE-A25B-6320-EC31E7D5CA02}"/>
              </a:ext>
            </a:extLst>
          </p:cNvPr>
          <p:cNvSpPr/>
          <p:nvPr/>
        </p:nvSpPr>
        <p:spPr>
          <a:xfrm>
            <a:off x="6813907" y="214310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5EB1CD77-95C9-1AF0-4173-828026CCE529}"/>
              </a:ext>
            </a:extLst>
          </p:cNvPr>
          <p:cNvSpPr/>
          <p:nvPr/>
        </p:nvSpPr>
        <p:spPr>
          <a:xfrm>
            <a:off x="7514947" y="214310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D88A4460-70F1-28F4-B517-D02770142B62}"/>
              </a:ext>
            </a:extLst>
          </p:cNvPr>
          <p:cNvSpPr txBox="1"/>
          <p:nvPr/>
        </p:nvSpPr>
        <p:spPr>
          <a:xfrm>
            <a:off x="778010" y="288881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1</a:t>
            </a:r>
          </a:p>
        </p:txBody>
      </p:sp>
      <p:sp>
        <p:nvSpPr>
          <p:cNvPr id="63" name="Textfeld 62">
            <a:extLst>
              <a:ext uri="{FF2B5EF4-FFF2-40B4-BE49-F238E27FC236}">
                <a16:creationId xmlns:a16="http://schemas.microsoft.com/office/drawing/2014/main" id="{4563F49B-7BDD-696F-9DAE-5E774EF5019C}"/>
              </a:ext>
            </a:extLst>
          </p:cNvPr>
          <p:cNvSpPr txBox="1"/>
          <p:nvPr/>
        </p:nvSpPr>
        <p:spPr>
          <a:xfrm>
            <a:off x="1471803" y="288881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0</a:t>
            </a:r>
          </a:p>
        </p:txBody>
      </p:sp>
      <p:sp>
        <p:nvSpPr>
          <p:cNvPr id="64" name="Textfeld 63">
            <a:extLst>
              <a:ext uri="{FF2B5EF4-FFF2-40B4-BE49-F238E27FC236}">
                <a16:creationId xmlns:a16="http://schemas.microsoft.com/office/drawing/2014/main" id="{707FC50D-5C38-34DD-0C29-587BDD7B1635}"/>
              </a:ext>
            </a:extLst>
          </p:cNvPr>
          <p:cNvSpPr txBox="1"/>
          <p:nvPr/>
        </p:nvSpPr>
        <p:spPr>
          <a:xfrm>
            <a:off x="2163910" y="288881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0</a:t>
            </a:r>
          </a:p>
        </p:txBody>
      </p:sp>
      <p:sp>
        <p:nvSpPr>
          <p:cNvPr id="65" name="Textfeld 64">
            <a:extLst>
              <a:ext uri="{FF2B5EF4-FFF2-40B4-BE49-F238E27FC236}">
                <a16:creationId xmlns:a16="http://schemas.microsoft.com/office/drawing/2014/main" id="{9EDED87D-7F31-7142-11E1-6ABD4DADBB0C}"/>
              </a:ext>
            </a:extLst>
          </p:cNvPr>
          <p:cNvSpPr txBox="1"/>
          <p:nvPr/>
        </p:nvSpPr>
        <p:spPr>
          <a:xfrm>
            <a:off x="2873053" y="288881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1</a:t>
            </a:r>
          </a:p>
        </p:txBody>
      </p:sp>
      <p:sp>
        <p:nvSpPr>
          <p:cNvPr id="66" name="Textfeld 65">
            <a:extLst>
              <a:ext uri="{FF2B5EF4-FFF2-40B4-BE49-F238E27FC236}">
                <a16:creationId xmlns:a16="http://schemas.microsoft.com/office/drawing/2014/main" id="{100AFF93-1280-D632-9DF7-1DC9974866D6}"/>
              </a:ext>
            </a:extLst>
          </p:cNvPr>
          <p:cNvSpPr txBox="1"/>
          <p:nvPr/>
        </p:nvSpPr>
        <p:spPr>
          <a:xfrm>
            <a:off x="3552611" y="288881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1</a:t>
            </a:r>
          </a:p>
        </p:txBody>
      </p:sp>
      <p:sp>
        <p:nvSpPr>
          <p:cNvPr id="67" name="Textfeld 66">
            <a:extLst>
              <a:ext uri="{FF2B5EF4-FFF2-40B4-BE49-F238E27FC236}">
                <a16:creationId xmlns:a16="http://schemas.microsoft.com/office/drawing/2014/main" id="{27B558EE-4FA0-5C0D-EBB7-3CA436CAE543}"/>
              </a:ext>
            </a:extLst>
          </p:cNvPr>
          <p:cNvSpPr txBox="1"/>
          <p:nvPr/>
        </p:nvSpPr>
        <p:spPr>
          <a:xfrm>
            <a:off x="4256870" y="288881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0</a:t>
            </a:r>
          </a:p>
        </p:txBody>
      </p:sp>
      <p:sp>
        <p:nvSpPr>
          <p:cNvPr id="68" name="Textfeld 67">
            <a:extLst>
              <a:ext uri="{FF2B5EF4-FFF2-40B4-BE49-F238E27FC236}">
                <a16:creationId xmlns:a16="http://schemas.microsoft.com/office/drawing/2014/main" id="{7FACE7D8-C367-B9AC-442A-156605B6FFE3}"/>
              </a:ext>
            </a:extLst>
          </p:cNvPr>
          <p:cNvSpPr txBox="1"/>
          <p:nvPr/>
        </p:nvSpPr>
        <p:spPr>
          <a:xfrm>
            <a:off x="4993910" y="288881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0</a:t>
            </a:r>
          </a:p>
        </p:txBody>
      </p:sp>
      <p:sp>
        <p:nvSpPr>
          <p:cNvPr id="69" name="Textfeld 68">
            <a:extLst>
              <a:ext uri="{FF2B5EF4-FFF2-40B4-BE49-F238E27FC236}">
                <a16:creationId xmlns:a16="http://schemas.microsoft.com/office/drawing/2014/main" id="{33311533-AD15-A47C-B797-E0AD51311516}"/>
              </a:ext>
            </a:extLst>
          </p:cNvPr>
          <p:cNvSpPr txBox="1"/>
          <p:nvPr/>
        </p:nvSpPr>
        <p:spPr>
          <a:xfrm>
            <a:off x="5669110" y="288881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0</a:t>
            </a:r>
          </a:p>
        </p:txBody>
      </p:sp>
      <p:sp>
        <p:nvSpPr>
          <p:cNvPr id="70" name="Textfeld 69">
            <a:extLst>
              <a:ext uri="{FF2B5EF4-FFF2-40B4-BE49-F238E27FC236}">
                <a16:creationId xmlns:a16="http://schemas.microsoft.com/office/drawing/2014/main" id="{8542266F-5490-9264-A44E-39F65B268E8C}"/>
              </a:ext>
            </a:extLst>
          </p:cNvPr>
          <p:cNvSpPr txBox="1"/>
          <p:nvPr/>
        </p:nvSpPr>
        <p:spPr>
          <a:xfrm>
            <a:off x="6329445" y="288881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1</a:t>
            </a:r>
          </a:p>
        </p:txBody>
      </p:sp>
      <p:sp>
        <p:nvSpPr>
          <p:cNvPr id="71" name="Textfeld 70">
            <a:extLst>
              <a:ext uri="{FF2B5EF4-FFF2-40B4-BE49-F238E27FC236}">
                <a16:creationId xmlns:a16="http://schemas.microsoft.com/office/drawing/2014/main" id="{A7939DD8-9589-2F3B-F8E6-C0B3447D5DAD}"/>
              </a:ext>
            </a:extLst>
          </p:cNvPr>
          <p:cNvSpPr txBox="1"/>
          <p:nvPr/>
        </p:nvSpPr>
        <p:spPr>
          <a:xfrm>
            <a:off x="778010" y="330088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0</a:t>
            </a:r>
          </a:p>
        </p:txBody>
      </p:sp>
      <p:sp>
        <p:nvSpPr>
          <p:cNvPr id="72" name="Textfeld 71">
            <a:extLst>
              <a:ext uri="{FF2B5EF4-FFF2-40B4-BE49-F238E27FC236}">
                <a16:creationId xmlns:a16="http://schemas.microsoft.com/office/drawing/2014/main" id="{E8657217-DD90-8DE3-3883-9AB6D64D1A1E}"/>
              </a:ext>
            </a:extLst>
          </p:cNvPr>
          <p:cNvSpPr txBox="1"/>
          <p:nvPr/>
        </p:nvSpPr>
        <p:spPr>
          <a:xfrm>
            <a:off x="1471803" y="330088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1</a:t>
            </a:r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CFE9EBA1-5875-6F01-7CF8-D935F65F4D8C}"/>
              </a:ext>
            </a:extLst>
          </p:cNvPr>
          <p:cNvSpPr txBox="1"/>
          <p:nvPr/>
        </p:nvSpPr>
        <p:spPr>
          <a:xfrm>
            <a:off x="2163910" y="330088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1</a:t>
            </a: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1FD20C91-8AF5-84B2-3D84-0EB6200BF2FB}"/>
              </a:ext>
            </a:extLst>
          </p:cNvPr>
          <p:cNvSpPr txBox="1"/>
          <p:nvPr/>
        </p:nvSpPr>
        <p:spPr>
          <a:xfrm>
            <a:off x="2873053" y="330088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1</a:t>
            </a:r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177F5118-1B45-11B1-0199-67F8D961B3AF}"/>
              </a:ext>
            </a:extLst>
          </p:cNvPr>
          <p:cNvSpPr txBox="1"/>
          <p:nvPr/>
        </p:nvSpPr>
        <p:spPr>
          <a:xfrm>
            <a:off x="3552611" y="330088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2</a:t>
            </a:r>
          </a:p>
        </p:txBody>
      </p:sp>
      <p:sp>
        <p:nvSpPr>
          <p:cNvPr id="76" name="Textfeld 75">
            <a:extLst>
              <a:ext uri="{FF2B5EF4-FFF2-40B4-BE49-F238E27FC236}">
                <a16:creationId xmlns:a16="http://schemas.microsoft.com/office/drawing/2014/main" id="{C5C4FCF2-EFAF-14BA-FCF1-BC1664B4B662}"/>
              </a:ext>
            </a:extLst>
          </p:cNvPr>
          <p:cNvSpPr txBox="1"/>
          <p:nvPr/>
        </p:nvSpPr>
        <p:spPr>
          <a:xfrm>
            <a:off x="4256870" y="330088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3</a:t>
            </a:r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30439479-E97C-FBDE-4329-1924D5A9560D}"/>
              </a:ext>
            </a:extLst>
          </p:cNvPr>
          <p:cNvSpPr txBox="1"/>
          <p:nvPr/>
        </p:nvSpPr>
        <p:spPr>
          <a:xfrm>
            <a:off x="4993910" y="330088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3</a:t>
            </a:r>
          </a:p>
        </p:txBody>
      </p:sp>
      <p:sp>
        <p:nvSpPr>
          <p:cNvPr id="78" name="Textfeld 77">
            <a:extLst>
              <a:ext uri="{FF2B5EF4-FFF2-40B4-BE49-F238E27FC236}">
                <a16:creationId xmlns:a16="http://schemas.microsoft.com/office/drawing/2014/main" id="{95F2D9D6-73A8-BD8B-C8C8-37A2046F5F2F}"/>
              </a:ext>
            </a:extLst>
          </p:cNvPr>
          <p:cNvSpPr txBox="1"/>
          <p:nvPr/>
        </p:nvSpPr>
        <p:spPr>
          <a:xfrm>
            <a:off x="5669110" y="330088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3</a:t>
            </a:r>
          </a:p>
        </p:txBody>
      </p:sp>
      <p:sp>
        <p:nvSpPr>
          <p:cNvPr id="79" name="Textfeld 78">
            <a:extLst>
              <a:ext uri="{FF2B5EF4-FFF2-40B4-BE49-F238E27FC236}">
                <a16:creationId xmlns:a16="http://schemas.microsoft.com/office/drawing/2014/main" id="{85B6F93C-F533-C652-8922-13A0C311D159}"/>
              </a:ext>
            </a:extLst>
          </p:cNvPr>
          <p:cNvSpPr txBox="1"/>
          <p:nvPr/>
        </p:nvSpPr>
        <p:spPr>
          <a:xfrm>
            <a:off x="6329445" y="330088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3</a:t>
            </a:r>
          </a:p>
        </p:txBody>
      </p:sp>
      <p:sp>
        <p:nvSpPr>
          <p:cNvPr id="80" name="Textfeld 79">
            <a:extLst>
              <a:ext uri="{FF2B5EF4-FFF2-40B4-BE49-F238E27FC236}">
                <a16:creationId xmlns:a16="http://schemas.microsoft.com/office/drawing/2014/main" id="{8EAD2B80-3309-0C32-3825-DC3B01C1F93B}"/>
              </a:ext>
            </a:extLst>
          </p:cNvPr>
          <p:cNvSpPr txBox="1"/>
          <p:nvPr/>
        </p:nvSpPr>
        <p:spPr>
          <a:xfrm>
            <a:off x="778010" y="367113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0</a:t>
            </a:r>
          </a:p>
        </p:txBody>
      </p:sp>
      <p:sp>
        <p:nvSpPr>
          <p:cNvPr id="81" name="Textfeld 80">
            <a:extLst>
              <a:ext uri="{FF2B5EF4-FFF2-40B4-BE49-F238E27FC236}">
                <a16:creationId xmlns:a16="http://schemas.microsoft.com/office/drawing/2014/main" id="{18EADAFD-C27D-E837-5DB3-333437255405}"/>
              </a:ext>
            </a:extLst>
          </p:cNvPr>
          <p:cNvSpPr txBox="1"/>
          <p:nvPr/>
        </p:nvSpPr>
        <p:spPr>
          <a:xfrm>
            <a:off x="1471803" y="367113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1</a:t>
            </a: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0A27D4A5-0982-BF17-9E8B-B4AEBBBF676B}"/>
              </a:ext>
            </a:extLst>
          </p:cNvPr>
          <p:cNvSpPr txBox="1"/>
          <p:nvPr/>
        </p:nvSpPr>
        <p:spPr>
          <a:xfrm>
            <a:off x="2163910" y="367113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1</a:t>
            </a:r>
          </a:p>
        </p:txBody>
      </p:sp>
      <p:sp>
        <p:nvSpPr>
          <p:cNvPr id="83" name="Textfeld 82">
            <a:extLst>
              <a:ext uri="{FF2B5EF4-FFF2-40B4-BE49-F238E27FC236}">
                <a16:creationId xmlns:a16="http://schemas.microsoft.com/office/drawing/2014/main" id="{773F9B71-D3BC-7352-64C3-3CB509E93D09}"/>
              </a:ext>
            </a:extLst>
          </p:cNvPr>
          <p:cNvSpPr txBox="1"/>
          <p:nvPr/>
        </p:nvSpPr>
        <p:spPr>
          <a:xfrm>
            <a:off x="2873053" y="367113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0</a:t>
            </a:r>
          </a:p>
        </p:txBody>
      </p:sp>
      <p:sp>
        <p:nvSpPr>
          <p:cNvPr id="84" name="Textfeld 83">
            <a:extLst>
              <a:ext uri="{FF2B5EF4-FFF2-40B4-BE49-F238E27FC236}">
                <a16:creationId xmlns:a16="http://schemas.microsoft.com/office/drawing/2014/main" id="{96C1A00D-A5A8-B82C-8CBF-462B0F364284}"/>
              </a:ext>
            </a:extLst>
          </p:cNvPr>
          <p:cNvSpPr txBox="1"/>
          <p:nvPr/>
        </p:nvSpPr>
        <p:spPr>
          <a:xfrm>
            <a:off x="3552611" y="367113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0</a:t>
            </a:r>
          </a:p>
        </p:txBody>
      </p:sp>
      <p:sp>
        <p:nvSpPr>
          <p:cNvPr id="85" name="Textfeld 84">
            <a:extLst>
              <a:ext uri="{FF2B5EF4-FFF2-40B4-BE49-F238E27FC236}">
                <a16:creationId xmlns:a16="http://schemas.microsoft.com/office/drawing/2014/main" id="{A39E1E2F-88BC-1D4B-A1BD-D05E3E480062}"/>
              </a:ext>
            </a:extLst>
          </p:cNvPr>
          <p:cNvSpPr txBox="1"/>
          <p:nvPr/>
        </p:nvSpPr>
        <p:spPr>
          <a:xfrm>
            <a:off x="4256870" y="367113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1</a:t>
            </a:r>
          </a:p>
        </p:txBody>
      </p:sp>
      <p:sp>
        <p:nvSpPr>
          <p:cNvPr id="86" name="Textfeld 85">
            <a:extLst>
              <a:ext uri="{FF2B5EF4-FFF2-40B4-BE49-F238E27FC236}">
                <a16:creationId xmlns:a16="http://schemas.microsoft.com/office/drawing/2014/main" id="{E931DCB4-AFED-EB23-4085-E24E0D44BF53}"/>
              </a:ext>
            </a:extLst>
          </p:cNvPr>
          <p:cNvSpPr txBox="1"/>
          <p:nvPr/>
        </p:nvSpPr>
        <p:spPr>
          <a:xfrm>
            <a:off x="4993910" y="367113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1</a:t>
            </a:r>
          </a:p>
        </p:txBody>
      </p:sp>
      <p:sp>
        <p:nvSpPr>
          <p:cNvPr id="87" name="Textfeld 86">
            <a:extLst>
              <a:ext uri="{FF2B5EF4-FFF2-40B4-BE49-F238E27FC236}">
                <a16:creationId xmlns:a16="http://schemas.microsoft.com/office/drawing/2014/main" id="{C1FC0D65-29BB-E5DA-868E-F4410FFAE4E4}"/>
              </a:ext>
            </a:extLst>
          </p:cNvPr>
          <p:cNvSpPr txBox="1"/>
          <p:nvPr/>
        </p:nvSpPr>
        <p:spPr>
          <a:xfrm>
            <a:off x="5669110" y="367113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1</a:t>
            </a:r>
          </a:p>
        </p:txBody>
      </p:sp>
      <p:sp>
        <p:nvSpPr>
          <p:cNvPr id="88" name="Textfeld 87">
            <a:extLst>
              <a:ext uri="{FF2B5EF4-FFF2-40B4-BE49-F238E27FC236}">
                <a16:creationId xmlns:a16="http://schemas.microsoft.com/office/drawing/2014/main" id="{E1D4A7DC-8CAA-B995-6964-50251BEB47F6}"/>
              </a:ext>
            </a:extLst>
          </p:cNvPr>
          <p:cNvSpPr txBox="1"/>
          <p:nvPr/>
        </p:nvSpPr>
        <p:spPr>
          <a:xfrm>
            <a:off x="6329445" y="367113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0</a:t>
            </a:r>
          </a:p>
        </p:txBody>
      </p:sp>
      <p:sp>
        <p:nvSpPr>
          <p:cNvPr id="89" name="Textfeld 88">
            <a:extLst>
              <a:ext uri="{FF2B5EF4-FFF2-40B4-BE49-F238E27FC236}">
                <a16:creationId xmlns:a16="http://schemas.microsoft.com/office/drawing/2014/main" id="{AFFF4C67-D88C-8942-53FC-B628097F7C88}"/>
              </a:ext>
            </a:extLst>
          </p:cNvPr>
          <p:cNvSpPr txBox="1"/>
          <p:nvPr/>
        </p:nvSpPr>
        <p:spPr>
          <a:xfrm>
            <a:off x="778010" y="40832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0</a:t>
            </a:r>
          </a:p>
        </p:txBody>
      </p:sp>
      <p:sp>
        <p:nvSpPr>
          <p:cNvPr id="90" name="Textfeld 89">
            <a:extLst>
              <a:ext uri="{FF2B5EF4-FFF2-40B4-BE49-F238E27FC236}">
                <a16:creationId xmlns:a16="http://schemas.microsoft.com/office/drawing/2014/main" id="{A95ECAAB-7C86-2217-E5E4-87EFA74B43B1}"/>
              </a:ext>
            </a:extLst>
          </p:cNvPr>
          <p:cNvSpPr txBox="1"/>
          <p:nvPr/>
        </p:nvSpPr>
        <p:spPr>
          <a:xfrm>
            <a:off x="1471803" y="40832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0</a:t>
            </a:r>
          </a:p>
        </p:txBody>
      </p:sp>
      <p:sp>
        <p:nvSpPr>
          <p:cNvPr id="91" name="Textfeld 90">
            <a:extLst>
              <a:ext uri="{FF2B5EF4-FFF2-40B4-BE49-F238E27FC236}">
                <a16:creationId xmlns:a16="http://schemas.microsoft.com/office/drawing/2014/main" id="{7341CB81-8FA7-D2FB-960E-5DA673159729}"/>
              </a:ext>
            </a:extLst>
          </p:cNvPr>
          <p:cNvSpPr txBox="1"/>
          <p:nvPr/>
        </p:nvSpPr>
        <p:spPr>
          <a:xfrm>
            <a:off x="2163910" y="40832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1</a:t>
            </a:r>
          </a:p>
        </p:txBody>
      </p:sp>
      <p:sp>
        <p:nvSpPr>
          <p:cNvPr id="92" name="Textfeld 91">
            <a:extLst>
              <a:ext uri="{FF2B5EF4-FFF2-40B4-BE49-F238E27FC236}">
                <a16:creationId xmlns:a16="http://schemas.microsoft.com/office/drawing/2014/main" id="{1247F512-3F08-7895-5A73-FF8E82C70741}"/>
              </a:ext>
            </a:extLst>
          </p:cNvPr>
          <p:cNvSpPr txBox="1"/>
          <p:nvPr/>
        </p:nvSpPr>
        <p:spPr>
          <a:xfrm>
            <a:off x="2873053" y="40832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2</a:t>
            </a:r>
          </a:p>
        </p:txBody>
      </p:sp>
      <p:sp>
        <p:nvSpPr>
          <p:cNvPr id="93" name="Textfeld 92">
            <a:extLst>
              <a:ext uri="{FF2B5EF4-FFF2-40B4-BE49-F238E27FC236}">
                <a16:creationId xmlns:a16="http://schemas.microsoft.com/office/drawing/2014/main" id="{55E2AE92-65BD-F610-AD98-981609F99E60}"/>
              </a:ext>
            </a:extLst>
          </p:cNvPr>
          <p:cNvSpPr txBox="1"/>
          <p:nvPr/>
        </p:nvSpPr>
        <p:spPr>
          <a:xfrm>
            <a:off x="3552611" y="40832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2</a:t>
            </a:r>
          </a:p>
        </p:txBody>
      </p:sp>
      <p:sp>
        <p:nvSpPr>
          <p:cNvPr id="94" name="Textfeld 93">
            <a:extLst>
              <a:ext uri="{FF2B5EF4-FFF2-40B4-BE49-F238E27FC236}">
                <a16:creationId xmlns:a16="http://schemas.microsoft.com/office/drawing/2014/main" id="{4AB8E5FA-0FE6-3590-AEC1-E259E13E929D}"/>
              </a:ext>
            </a:extLst>
          </p:cNvPr>
          <p:cNvSpPr txBox="1"/>
          <p:nvPr/>
        </p:nvSpPr>
        <p:spPr>
          <a:xfrm>
            <a:off x="4256870" y="40832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2</a:t>
            </a:r>
          </a:p>
        </p:txBody>
      </p:sp>
      <p:sp>
        <p:nvSpPr>
          <p:cNvPr id="95" name="Textfeld 94">
            <a:extLst>
              <a:ext uri="{FF2B5EF4-FFF2-40B4-BE49-F238E27FC236}">
                <a16:creationId xmlns:a16="http://schemas.microsoft.com/office/drawing/2014/main" id="{C3B104D9-4B1D-D264-57B7-60553B72A375}"/>
              </a:ext>
            </a:extLst>
          </p:cNvPr>
          <p:cNvSpPr txBox="1"/>
          <p:nvPr/>
        </p:nvSpPr>
        <p:spPr>
          <a:xfrm>
            <a:off x="4993910" y="40832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3</a:t>
            </a:r>
          </a:p>
        </p:txBody>
      </p:sp>
      <p:sp>
        <p:nvSpPr>
          <p:cNvPr id="96" name="Textfeld 95">
            <a:extLst>
              <a:ext uri="{FF2B5EF4-FFF2-40B4-BE49-F238E27FC236}">
                <a16:creationId xmlns:a16="http://schemas.microsoft.com/office/drawing/2014/main" id="{157173AC-A233-468C-27ED-CD9920014E06}"/>
              </a:ext>
            </a:extLst>
          </p:cNvPr>
          <p:cNvSpPr txBox="1"/>
          <p:nvPr/>
        </p:nvSpPr>
        <p:spPr>
          <a:xfrm>
            <a:off x="5669110" y="40832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4</a:t>
            </a:r>
          </a:p>
        </p:txBody>
      </p:sp>
      <p:sp>
        <p:nvSpPr>
          <p:cNvPr id="97" name="Textfeld 96">
            <a:extLst>
              <a:ext uri="{FF2B5EF4-FFF2-40B4-BE49-F238E27FC236}">
                <a16:creationId xmlns:a16="http://schemas.microsoft.com/office/drawing/2014/main" id="{4698D41F-3242-A7C7-7933-B9D85F2CAC56}"/>
              </a:ext>
            </a:extLst>
          </p:cNvPr>
          <p:cNvSpPr txBox="1"/>
          <p:nvPr/>
        </p:nvSpPr>
        <p:spPr>
          <a:xfrm>
            <a:off x="6329445" y="40832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4</a:t>
            </a:r>
          </a:p>
        </p:txBody>
      </p:sp>
      <p:cxnSp>
        <p:nvCxnSpPr>
          <p:cNvPr id="99" name="Gerader Verbinder 98">
            <a:extLst>
              <a:ext uri="{FF2B5EF4-FFF2-40B4-BE49-F238E27FC236}">
                <a16:creationId xmlns:a16="http://schemas.microsoft.com/office/drawing/2014/main" id="{3CA9B351-1C9A-955D-FFB1-24250143C20E}"/>
              </a:ext>
            </a:extLst>
          </p:cNvPr>
          <p:cNvCxnSpPr/>
          <p:nvPr/>
        </p:nvCxnSpPr>
        <p:spPr>
          <a:xfrm>
            <a:off x="585827" y="3670219"/>
            <a:ext cx="614680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>
            <a:extLst>
              <a:ext uri="{FF2B5EF4-FFF2-40B4-BE49-F238E27FC236}">
                <a16:creationId xmlns:a16="http://schemas.microsoft.com/office/drawing/2014/main" id="{E0152234-C090-EDB3-9B07-395A2DC2A12C}"/>
              </a:ext>
            </a:extLst>
          </p:cNvPr>
          <p:cNvCxnSpPr>
            <a:cxnSpLocks/>
          </p:cNvCxnSpPr>
          <p:nvPr/>
        </p:nvCxnSpPr>
        <p:spPr>
          <a:xfrm>
            <a:off x="1229360" y="2919295"/>
            <a:ext cx="6707" cy="14596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>
            <a:extLst>
              <a:ext uri="{FF2B5EF4-FFF2-40B4-BE49-F238E27FC236}">
                <a16:creationId xmlns:a16="http://schemas.microsoft.com/office/drawing/2014/main" id="{25B41A34-397C-2B7E-14E9-AA6B92E65346}"/>
              </a:ext>
            </a:extLst>
          </p:cNvPr>
          <p:cNvCxnSpPr>
            <a:cxnSpLocks/>
          </p:cNvCxnSpPr>
          <p:nvPr/>
        </p:nvCxnSpPr>
        <p:spPr>
          <a:xfrm>
            <a:off x="1950720" y="2919295"/>
            <a:ext cx="6707" cy="14596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Gerader Verbinder 102">
            <a:extLst>
              <a:ext uri="{FF2B5EF4-FFF2-40B4-BE49-F238E27FC236}">
                <a16:creationId xmlns:a16="http://schemas.microsoft.com/office/drawing/2014/main" id="{77C911B1-F81C-F839-7769-631B23D91356}"/>
              </a:ext>
            </a:extLst>
          </p:cNvPr>
          <p:cNvCxnSpPr>
            <a:cxnSpLocks/>
          </p:cNvCxnSpPr>
          <p:nvPr/>
        </p:nvCxnSpPr>
        <p:spPr>
          <a:xfrm>
            <a:off x="2641600" y="2919295"/>
            <a:ext cx="6707" cy="14596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Gerader Verbinder 103">
            <a:extLst>
              <a:ext uri="{FF2B5EF4-FFF2-40B4-BE49-F238E27FC236}">
                <a16:creationId xmlns:a16="http://schemas.microsoft.com/office/drawing/2014/main" id="{1739D6C1-E1EB-025B-61C6-481B540AD9DB}"/>
              </a:ext>
            </a:extLst>
          </p:cNvPr>
          <p:cNvCxnSpPr>
            <a:cxnSpLocks/>
          </p:cNvCxnSpPr>
          <p:nvPr/>
        </p:nvCxnSpPr>
        <p:spPr>
          <a:xfrm>
            <a:off x="3342640" y="2919295"/>
            <a:ext cx="6707" cy="14596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Gerader Verbinder 104">
            <a:extLst>
              <a:ext uri="{FF2B5EF4-FFF2-40B4-BE49-F238E27FC236}">
                <a16:creationId xmlns:a16="http://schemas.microsoft.com/office/drawing/2014/main" id="{4155B86E-DE00-A14D-6EC1-D5ECC46309B3}"/>
              </a:ext>
            </a:extLst>
          </p:cNvPr>
          <p:cNvCxnSpPr>
            <a:cxnSpLocks/>
          </p:cNvCxnSpPr>
          <p:nvPr/>
        </p:nvCxnSpPr>
        <p:spPr>
          <a:xfrm>
            <a:off x="4033520" y="2919295"/>
            <a:ext cx="6707" cy="14596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Gerader Verbinder 105">
            <a:extLst>
              <a:ext uri="{FF2B5EF4-FFF2-40B4-BE49-F238E27FC236}">
                <a16:creationId xmlns:a16="http://schemas.microsoft.com/office/drawing/2014/main" id="{A5F33081-E384-C466-9DFB-ACAC330899EE}"/>
              </a:ext>
            </a:extLst>
          </p:cNvPr>
          <p:cNvCxnSpPr>
            <a:cxnSpLocks/>
          </p:cNvCxnSpPr>
          <p:nvPr/>
        </p:nvCxnSpPr>
        <p:spPr>
          <a:xfrm>
            <a:off x="4765040" y="2919295"/>
            <a:ext cx="6707" cy="14596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Gerader Verbinder 106">
            <a:extLst>
              <a:ext uri="{FF2B5EF4-FFF2-40B4-BE49-F238E27FC236}">
                <a16:creationId xmlns:a16="http://schemas.microsoft.com/office/drawing/2014/main" id="{5DA028BE-5859-3AE5-514E-EC793A9D660B}"/>
              </a:ext>
            </a:extLst>
          </p:cNvPr>
          <p:cNvCxnSpPr>
            <a:cxnSpLocks/>
          </p:cNvCxnSpPr>
          <p:nvPr/>
        </p:nvCxnSpPr>
        <p:spPr>
          <a:xfrm>
            <a:off x="5435600" y="2919295"/>
            <a:ext cx="6707" cy="14596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r Verbinder 107">
            <a:extLst>
              <a:ext uri="{FF2B5EF4-FFF2-40B4-BE49-F238E27FC236}">
                <a16:creationId xmlns:a16="http://schemas.microsoft.com/office/drawing/2014/main" id="{A2DD665E-8985-2EB9-B0F7-3B7E95759560}"/>
              </a:ext>
            </a:extLst>
          </p:cNvPr>
          <p:cNvCxnSpPr>
            <a:cxnSpLocks/>
          </p:cNvCxnSpPr>
          <p:nvPr/>
        </p:nvCxnSpPr>
        <p:spPr>
          <a:xfrm>
            <a:off x="6126480" y="2919295"/>
            <a:ext cx="6707" cy="14596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Gerader Verbinder 108">
            <a:extLst>
              <a:ext uri="{FF2B5EF4-FFF2-40B4-BE49-F238E27FC236}">
                <a16:creationId xmlns:a16="http://schemas.microsoft.com/office/drawing/2014/main" id="{70C5B965-6288-CFC1-8627-F94514E585A5}"/>
              </a:ext>
            </a:extLst>
          </p:cNvPr>
          <p:cNvCxnSpPr/>
          <p:nvPr/>
        </p:nvCxnSpPr>
        <p:spPr>
          <a:xfrm>
            <a:off x="565507" y="3273979"/>
            <a:ext cx="614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Gerader Verbinder 109">
            <a:extLst>
              <a:ext uri="{FF2B5EF4-FFF2-40B4-BE49-F238E27FC236}">
                <a16:creationId xmlns:a16="http://schemas.microsoft.com/office/drawing/2014/main" id="{8169E5EB-5118-9E60-7A5F-1DB45AE22B6E}"/>
              </a:ext>
            </a:extLst>
          </p:cNvPr>
          <p:cNvCxnSpPr/>
          <p:nvPr/>
        </p:nvCxnSpPr>
        <p:spPr>
          <a:xfrm>
            <a:off x="545187" y="4066459"/>
            <a:ext cx="614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feld 110">
            <a:extLst>
              <a:ext uri="{FF2B5EF4-FFF2-40B4-BE49-F238E27FC236}">
                <a16:creationId xmlns:a16="http://schemas.microsoft.com/office/drawing/2014/main" id="{78C4C4F3-6FFF-2928-9A64-6D50D35E7CC4}"/>
              </a:ext>
            </a:extLst>
          </p:cNvPr>
          <p:cNvSpPr txBox="1"/>
          <p:nvPr/>
        </p:nvSpPr>
        <p:spPr>
          <a:xfrm>
            <a:off x="7073275" y="2888815"/>
            <a:ext cx="1957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latin typeface="Consolas" panose="020B0609020204030204" pitchFamily="49" charset="0"/>
              </a:rPr>
              <a:t>set above bits</a:t>
            </a:r>
          </a:p>
        </p:txBody>
      </p:sp>
      <p:sp>
        <p:nvSpPr>
          <p:cNvPr id="112" name="Textfeld 111">
            <a:extLst>
              <a:ext uri="{FF2B5EF4-FFF2-40B4-BE49-F238E27FC236}">
                <a16:creationId xmlns:a16="http://schemas.microsoft.com/office/drawing/2014/main" id="{879DE12C-CB01-A93E-DF54-5A3699159C92}"/>
              </a:ext>
            </a:extLst>
          </p:cNvPr>
          <p:cNvSpPr txBox="1"/>
          <p:nvPr/>
        </p:nvSpPr>
        <p:spPr>
          <a:xfrm>
            <a:off x="7089953" y="3685902"/>
            <a:ext cx="1957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latin typeface="Consolas" panose="020B0609020204030204" pitchFamily="49" charset="0"/>
              </a:rPr>
              <a:t>set below bits</a:t>
            </a:r>
          </a:p>
        </p:txBody>
      </p:sp>
      <p:sp>
        <p:nvSpPr>
          <p:cNvPr id="113" name="Textfeld 112">
            <a:extLst>
              <a:ext uri="{FF2B5EF4-FFF2-40B4-BE49-F238E27FC236}">
                <a16:creationId xmlns:a16="http://schemas.microsoft.com/office/drawing/2014/main" id="{165A7BED-E119-2850-FE22-30E4EB96B095}"/>
              </a:ext>
            </a:extLst>
          </p:cNvPr>
          <p:cNvSpPr txBox="1"/>
          <p:nvPr/>
        </p:nvSpPr>
        <p:spPr>
          <a:xfrm>
            <a:off x="7089953" y="3292867"/>
            <a:ext cx="233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latin typeface="Consolas" panose="020B0609020204030204" pitchFamily="49" charset="0"/>
              </a:rPr>
              <a:t>prefix above bits</a:t>
            </a:r>
          </a:p>
        </p:txBody>
      </p:sp>
      <p:sp>
        <p:nvSpPr>
          <p:cNvPr id="114" name="Textfeld 113">
            <a:extLst>
              <a:ext uri="{FF2B5EF4-FFF2-40B4-BE49-F238E27FC236}">
                <a16:creationId xmlns:a16="http://schemas.microsoft.com/office/drawing/2014/main" id="{09F98C03-D0A0-E0FF-B536-6F58870E263C}"/>
              </a:ext>
            </a:extLst>
          </p:cNvPr>
          <p:cNvSpPr txBox="1"/>
          <p:nvPr/>
        </p:nvSpPr>
        <p:spPr>
          <a:xfrm>
            <a:off x="7082408" y="4075035"/>
            <a:ext cx="233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latin typeface="Consolas" panose="020B0609020204030204" pitchFamily="49" charset="0"/>
              </a:rPr>
              <a:t>prefix below bits</a:t>
            </a:r>
          </a:p>
        </p:txBody>
      </p:sp>
    </p:spTree>
    <p:extLst>
      <p:ext uri="{BB962C8B-B14F-4D97-AF65-F5344CB8AC3E}">
        <p14:creationId xmlns:p14="http://schemas.microsoft.com/office/powerpoint/2010/main" val="22663441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3" grpId="0"/>
      <p:bldP spid="64" grpId="0"/>
      <p:bldP spid="65" grpId="0"/>
      <p:bldP spid="66" grpId="0"/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  <p:bldP spid="77" grpId="0"/>
      <p:bldP spid="78" grpId="0"/>
      <p:bldP spid="79" grpId="0"/>
      <p:bldP spid="80" grpId="0"/>
      <p:bldP spid="81" grpId="0"/>
      <p:bldP spid="82" grpId="0"/>
      <p:bldP spid="83" grpId="0"/>
      <p:bldP spid="84" grpId="0"/>
      <p:bldP spid="85" grpId="0"/>
      <p:bldP spid="86" grpId="0"/>
      <p:bldP spid="87" grpId="0"/>
      <p:bldP spid="88" grpId="0"/>
      <p:bldP spid="89" grpId="0"/>
      <p:bldP spid="90" grpId="0"/>
      <p:bldP spid="91" grpId="0"/>
      <p:bldP spid="92" grpId="0"/>
      <p:bldP spid="93" grpId="0"/>
      <p:bldP spid="94" grpId="0"/>
      <p:bldP spid="95" grpId="0"/>
      <p:bldP spid="96" grpId="0"/>
      <p:bldP spid="97" grpId="0"/>
      <p:bldP spid="111" grpId="0"/>
      <p:bldP spid="112" grpId="0"/>
      <p:bldP spid="113" grpId="0"/>
      <p:bldP spid="1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>
                <a:latin typeface="Arial Rounded MT Bold" panose="020F0704030504030204" pitchFamily="34" charset="0"/>
              </a:rPr>
              <a:t>Parallel implementation - SPLIT</a:t>
            </a: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70C2AB30-9C95-DCB0-D632-7E25AE4F10CA}"/>
              </a:ext>
            </a:extLst>
          </p:cNvPr>
          <p:cNvSpPr/>
          <p:nvPr/>
        </p:nvSpPr>
        <p:spPr>
          <a:xfrm>
            <a:off x="867013" y="5217190"/>
            <a:ext cx="72000" cy="720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A0EBF072-872F-2FE3-D8CE-4D03BB07F60E}"/>
              </a:ext>
            </a:extLst>
          </p:cNvPr>
          <p:cNvSpPr/>
          <p:nvPr/>
        </p:nvSpPr>
        <p:spPr>
          <a:xfrm>
            <a:off x="1560806" y="5217190"/>
            <a:ext cx="72000" cy="720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04A1C0E1-8B96-E322-5988-90231B45B667}"/>
              </a:ext>
            </a:extLst>
          </p:cNvPr>
          <p:cNvSpPr/>
          <p:nvPr/>
        </p:nvSpPr>
        <p:spPr>
          <a:xfrm>
            <a:off x="2297846" y="5217190"/>
            <a:ext cx="72000" cy="720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2239AFB7-AE7A-19B2-8B3F-ECCEE8021117}"/>
              </a:ext>
            </a:extLst>
          </p:cNvPr>
          <p:cNvSpPr/>
          <p:nvPr/>
        </p:nvSpPr>
        <p:spPr>
          <a:xfrm>
            <a:off x="7698673" y="5217190"/>
            <a:ext cx="72000" cy="72000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FB86380-9DDC-C1A0-0D69-BA7ED31185DA}"/>
              </a:ext>
            </a:extLst>
          </p:cNvPr>
          <p:cNvSpPr/>
          <p:nvPr/>
        </p:nvSpPr>
        <p:spPr>
          <a:xfrm>
            <a:off x="2979793" y="5217190"/>
            <a:ext cx="72000" cy="720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63B05A17-5C06-B314-159D-B0B3F0B3BC57}"/>
              </a:ext>
            </a:extLst>
          </p:cNvPr>
          <p:cNvSpPr/>
          <p:nvPr/>
        </p:nvSpPr>
        <p:spPr>
          <a:xfrm>
            <a:off x="8435713" y="5217190"/>
            <a:ext cx="72000" cy="72000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0EC20215-923C-8602-51C3-61BCB3A2E552}"/>
              </a:ext>
            </a:extLst>
          </p:cNvPr>
          <p:cNvSpPr/>
          <p:nvPr/>
        </p:nvSpPr>
        <p:spPr>
          <a:xfrm>
            <a:off x="6994414" y="5217190"/>
            <a:ext cx="72000" cy="72000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BF44C027-F4B9-420E-93E5-94318ACC708E}"/>
              </a:ext>
            </a:extLst>
          </p:cNvPr>
          <p:cNvSpPr/>
          <p:nvPr/>
        </p:nvSpPr>
        <p:spPr>
          <a:xfrm>
            <a:off x="9110913" y="5217190"/>
            <a:ext cx="72000" cy="72000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D163796E-E976-2C75-D526-862B56047D43}"/>
              </a:ext>
            </a:extLst>
          </p:cNvPr>
          <p:cNvSpPr/>
          <p:nvPr/>
        </p:nvSpPr>
        <p:spPr>
          <a:xfrm>
            <a:off x="9806991" y="5217190"/>
            <a:ext cx="72000" cy="72000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58992C0-8C5F-C2D8-8134-27D6642C4D5F}"/>
              </a:ext>
            </a:extLst>
          </p:cNvPr>
          <p:cNvSpPr/>
          <p:nvPr/>
        </p:nvSpPr>
        <p:spPr>
          <a:xfrm>
            <a:off x="535027" y="4977747"/>
            <a:ext cx="488025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95FC64F-FA58-EB8A-DB24-DC0322627941}"/>
              </a:ext>
            </a:extLst>
          </p:cNvPr>
          <p:cNvSpPr/>
          <p:nvPr/>
        </p:nvSpPr>
        <p:spPr>
          <a:xfrm>
            <a:off x="535027" y="497774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30D9DFCF-4D4A-E3AB-86E5-F471CE84C25C}"/>
              </a:ext>
            </a:extLst>
          </p:cNvPr>
          <p:cNvSpPr/>
          <p:nvPr/>
        </p:nvSpPr>
        <p:spPr>
          <a:xfrm>
            <a:off x="1236067" y="497774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62F70DD-909E-ADAA-95D5-26D2C31C4B77}"/>
              </a:ext>
            </a:extLst>
          </p:cNvPr>
          <p:cNvSpPr/>
          <p:nvPr/>
        </p:nvSpPr>
        <p:spPr>
          <a:xfrm>
            <a:off x="1937107" y="497774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4A80C63-79F6-0689-803E-02BF9A082546}"/>
              </a:ext>
            </a:extLst>
          </p:cNvPr>
          <p:cNvSpPr/>
          <p:nvPr/>
        </p:nvSpPr>
        <p:spPr>
          <a:xfrm>
            <a:off x="2638147" y="497774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1EB9D417-9CD2-8F04-567A-FD78E25BFFD1}"/>
              </a:ext>
            </a:extLst>
          </p:cNvPr>
          <p:cNvSpPr/>
          <p:nvPr/>
        </p:nvSpPr>
        <p:spPr>
          <a:xfrm>
            <a:off x="3329027" y="497774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3F060527-D18A-59F6-56BD-D59C954B4633}"/>
              </a:ext>
            </a:extLst>
          </p:cNvPr>
          <p:cNvSpPr/>
          <p:nvPr/>
        </p:nvSpPr>
        <p:spPr>
          <a:xfrm>
            <a:off x="4019907" y="497774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B1C77D86-7DA9-0A02-B967-4A4A1D32E544}"/>
              </a:ext>
            </a:extLst>
          </p:cNvPr>
          <p:cNvSpPr/>
          <p:nvPr/>
        </p:nvSpPr>
        <p:spPr>
          <a:xfrm>
            <a:off x="4720947" y="497774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598017DD-AAB0-0EE1-6941-4C95E310A2B2}"/>
              </a:ext>
            </a:extLst>
          </p:cNvPr>
          <p:cNvSpPr/>
          <p:nvPr/>
        </p:nvSpPr>
        <p:spPr>
          <a:xfrm>
            <a:off x="6681827" y="4957427"/>
            <a:ext cx="488025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97F7090-1D8A-461A-35B8-5509273F862E}"/>
              </a:ext>
            </a:extLst>
          </p:cNvPr>
          <p:cNvSpPr/>
          <p:nvPr/>
        </p:nvSpPr>
        <p:spPr>
          <a:xfrm>
            <a:off x="6681827" y="495742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8839C7CA-949F-0487-5A6F-33B40DBF402D}"/>
              </a:ext>
            </a:extLst>
          </p:cNvPr>
          <p:cNvSpPr/>
          <p:nvPr/>
        </p:nvSpPr>
        <p:spPr>
          <a:xfrm>
            <a:off x="7382867" y="495742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C0815CB1-9D97-4F94-DC07-DFF6D7B5D7F6}"/>
              </a:ext>
            </a:extLst>
          </p:cNvPr>
          <p:cNvSpPr/>
          <p:nvPr/>
        </p:nvSpPr>
        <p:spPr>
          <a:xfrm>
            <a:off x="8083907" y="495742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9CA3BD36-81FE-8292-4708-491E4A0B8A11}"/>
              </a:ext>
            </a:extLst>
          </p:cNvPr>
          <p:cNvSpPr/>
          <p:nvPr/>
        </p:nvSpPr>
        <p:spPr>
          <a:xfrm>
            <a:off x="8784947" y="495742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3A5A7F2B-90F6-1536-30B5-95F6A5FA2D3C}"/>
              </a:ext>
            </a:extLst>
          </p:cNvPr>
          <p:cNvSpPr/>
          <p:nvPr/>
        </p:nvSpPr>
        <p:spPr>
          <a:xfrm>
            <a:off x="9475827" y="495742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9667CD27-798F-B9D3-B377-70D1689B04AB}"/>
              </a:ext>
            </a:extLst>
          </p:cNvPr>
          <p:cNvSpPr/>
          <p:nvPr/>
        </p:nvSpPr>
        <p:spPr>
          <a:xfrm>
            <a:off x="10166707" y="495742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E7C55873-196E-092C-78D9-5B8983740932}"/>
              </a:ext>
            </a:extLst>
          </p:cNvPr>
          <p:cNvSpPr/>
          <p:nvPr/>
        </p:nvSpPr>
        <p:spPr>
          <a:xfrm>
            <a:off x="10867747" y="495742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7704DE11-6B31-BD53-DD14-97447427F7EF}"/>
              </a:ext>
            </a:extLst>
          </p:cNvPr>
          <p:cNvSpPr txBox="1"/>
          <p:nvPr/>
        </p:nvSpPr>
        <p:spPr>
          <a:xfrm>
            <a:off x="1994501" y="5566664"/>
            <a:ext cx="20084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>
                <a:latin typeface="Arial Rounded MT Bold" panose="020F0704030504030204" pitchFamily="34" charset="0"/>
                <a:ea typeface="+mj-ea"/>
                <a:cs typeface="+mj-cs"/>
              </a:rPr>
              <a:t>ABOVE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1932547-8FA8-326F-0AF8-9F1E9FFD191A}"/>
              </a:ext>
            </a:extLst>
          </p:cNvPr>
          <p:cNvSpPr txBox="1"/>
          <p:nvPr/>
        </p:nvSpPr>
        <p:spPr>
          <a:xfrm>
            <a:off x="8431073" y="5536184"/>
            <a:ext cx="20714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>
                <a:latin typeface="Arial Rounded MT Bold" panose="020F0704030504030204" pitchFamily="34" charset="0"/>
                <a:ea typeface="+mj-ea"/>
                <a:cs typeface="+mj-cs"/>
              </a:rPr>
              <a:t>BELOW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913FDE1A-69FC-200B-1829-B01E1E1832B2}"/>
              </a:ext>
            </a:extLst>
          </p:cNvPr>
          <p:cNvSpPr/>
          <p:nvPr/>
        </p:nvSpPr>
        <p:spPr>
          <a:xfrm>
            <a:off x="4731107" y="214310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ECEEA9DF-2748-82DA-4705-9C49D1ED8B0C}"/>
              </a:ext>
            </a:extLst>
          </p:cNvPr>
          <p:cNvSpPr/>
          <p:nvPr/>
        </p:nvSpPr>
        <p:spPr>
          <a:xfrm>
            <a:off x="5432147" y="214310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94FFA26F-A1DB-A0E1-D3D3-B903788820F1}"/>
              </a:ext>
            </a:extLst>
          </p:cNvPr>
          <p:cNvSpPr/>
          <p:nvPr/>
        </p:nvSpPr>
        <p:spPr>
          <a:xfrm>
            <a:off x="3329027" y="214310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77038EBE-F2B4-9A83-89C4-A121BCFF09EF}"/>
              </a:ext>
            </a:extLst>
          </p:cNvPr>
          <p:cNvSpPr/>
          <p:nvPr/>
        </p:nvSpPr>
        <p:spPr>
          <a:xfrm>
            <a:off x="535027" y="2143107"/>
            <a:ext cx="767425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chteck 44">
            <a:extLst>
              <a:ext uri="{FF2B5EF4-FFF2-40B4-BE49-F238E27FC236}">
                <a16:creationId xmlns:a16="http://schemas.microsoft.com/office/drawing/2014/main" id="{B193EE65-7807-C514-F25F-009F8E535FAD}"/>
              </a:ext>
            </a:extLst>
          </p:cNvPr>
          <p:cNvSpPr/>
          <p:nvPr/>
        </p:nvSpPr>
        <p:spPr>
          <a:xfrm>
            <a:off x="535027" y="214310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91C490DD-1DCB-4470-E4C5-9FC38B21F4F2}"/>
              </a:ext>
            </a:extLst>
          </p:cNvPr>
          <p:cNvSpPr/>
          <p:nvPr/>
        </p:nvSpPr>
        <p:spPr>
          <a:xfrm>
            <a:off x="1236067" y="214310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1B5FC24B-83B6-3CEF-16FF-36F09BF05CEC}"/>
              </a:ext>
            </a:extLst>
          </p:cNvPr>
          <p:cNvSpPr/>
          <p:nvPr/>
        </p:nvSpPr>
        <p:spPr>
          <a:xfrm>
            <a:off x="1937107" y="214310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656396AE-1CF8-19A9-B18C-4E2F99029E19}"/>
              </a:ext>
            </a:extLst>
          </p:cNvPr>
          <p:cNvSpPr/>
          <p:nvPr/>
        </p:nvSpPr>
        <p:spPr>
          <a:xfrm>
            <a:off x="2638147" y="214310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C095749D-185E-A723-1517-2565BF0A68DC}"/>
              </a:ext>
            </a:extLst>
          </p:cNvPr>
          <p:cNvSpPr/>
          <p:nvPr/>
        </p:nvSpPr>
        <p:spPr>
          <a:xfrm>
            <a:off x="4030067" y="214310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C1357FA4-E130-DC38-21FE-FF876396CA70}"/>
              </a:ext>
            </a:extLst>
          </p:cNvPr>
          <p:cNvSpPr/>
          <p:nvPr/>
        </p:nvSpPr>
        <p:spPr>
          <a:xfrm>
            <a:off x="6123027" y="214310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0F9C6A52-1556-38E7-ED29-C760ED8415BB}"/>
              </a:ext>
            </a:extLst>
          </p:cNvPr>
          <p:cNvSpPr/>
          <p:nvPr/>
        </p:nvSpPr>
        <p:spPr>
          <a:xfrm>
            <a:off x="6813907" y="214310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ADCCBD59-0040-B4BB-91AE-663BC05D3F0C}"/>
              </a:ext>
            </a:extLst>
          </p:cNvPr>
          <p:cNvSpPr txBox="1"/>
          <p:nvPr/>
        </p:nvSpPr>
        <p:spPr>
          <a:xfrm>
            <a:off x="731350" y="45065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0</a:t>
            </a:r>
          </a:p>
        </p:txBody>
      </p:sp>
      <p:sp>
        <p:nvSpPr>
          <p:cNvPr id="63" name="Textfeld 62">
            <a:extLst>
              <a:ext uri="{FF2B5EF4-FFF2-40B4-BE49-F238E27FC236}">
                <a16:creationId xmlns:a16="http://schemas.microsoft.com/office/drawing/2014/main" id="{AB45601E-8609-70E3-D919-63F4FDE2FFD5}"/>
              </a:ext>
            </a:extLst>
          </p:cNvPr>
          <p:cNvSpPr txBox="1"/>
          <p:nvPr/>
        </p:nvSpPr>
        <p:spPr>
          <a:xfrm>
            <a:off x="1432390" y="45065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1</a:t>
            </a:r>
          </a:p>
        </p:txBody>
      </p:sp>
      <p:sp>
        <p:nvSpPr>
          <p:cNvPr id="64" name="Textfeld 63">
            <a:extLst>
              <a:ext uri="{FF2B5EF4-FFF2-40B4-BE49-F238E27FC236}">
                <a16:creationId xmlns:a16="http://schemas.microsoft.com/office/drawing/2014/main" id="{B97FB6DD-9A9A-6CA3-FBDD-7E5A7340715F}"/>
              </a:ext>
            </a:extLst>
          </p:cNvPr>
          <p:cNvSpPr txBox="1"/>
          <p:nvPr/>
        </p:nvSpPr>
        <p:spPr>
          <a:xfrm>
            <a:off x="2140636" y="45065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2</a:t>
            </a:r>
          </a:p>
        </p:txBody>
      </p:sp>
      <p:sp>
        <p:nvSpPr>
          <p:cNvPr id="65" name="Textfeld 64">
            <a:extLst>
              <a:ext uri="{FF2B5EF4-FFF2-40B4-BE49-F238E27FC236}">
                <a16:creationId xmlns:a16="http://schemas.microsoft.com/office/drawing/2014/main" id="{13AD1264-8B44-B159-8CC0-97672F17533D}"/>
              </a:ext>
            </a:extLst>
          </p:cNvPr>
          <p:cNvSpPr txBox="1"/>
          <p:nvPr/>
        </p:nvSpPr>
        <p:spPr>
          <a:xfrm>
            <a:off x="2824310" y="45065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3</a:t>
            </a:r>
          </a:p>
        </p:txBody>
      </p:sp>
      <p:sp>
        <p:nvSpPr>
          <p:cNvPr id="84" name="Textfeld 83">
            <a:extLst>
              <a:ext uri="{FF2B5EF4-FFF2-40B4-BE49-F238E27FC236}">
                <a16:creationId xmlns:a16="http://schemas.microsoft.com/office/drawing/2014/main" id="{D8A652DC-D62C-6F2E-0093-C0CBC7EDBAF0}"/>
              </a:ext>
            </a:extLst>
          </p:cNvPr>
          <p:cNvSpPr txBox="1"/>
          <p:nvPr/>
        </p:nvSpPr>
        <p:spPr>
          <a:xfrm>
            <a:off x="6834143" y="45065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0</a:t>
            </a:r>
          </a:p>
        </p:txBody>
      </p:sp>
      <p:sp>
        <p:nvSpPr>
          <p:cNvPr id="85" name="Textfeld 84">
            <a:extLst>
              <a:ext uri="{FF2B5EF4-FFF2-40B4-BE49-F238E27FC236}">
                <a16:creationId xmlns:a16="http://schemas.microsoft.com/office/drawing/2014/main" id="{AAB9888F-5CC0-C313-0CD3-8F40A8CFE5E1}"/>
              </a:ext>
            </a:extLst>
          </p:cNvPr>
          <p:cNvSpPr txBox="1"/>
          <p:nvPr/>
        </p:nvSpPr>
        <p:spPr>
          <a:xfrm>
            <a:off x="7579190" y="45065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1</a:t>
            </a:r>
          </a:p>
        </p:txBody>
      </p:sp>
      <p:sp>
        <p:nvSpPr>
          <p:cNvPr id="86" name="Textfeld 85">
            <a:extLst>
              <a:ext uri="{FF2B5EF4-FFF2-40B4-BE49-F238E27FC236}">
                <a16:creationId xmlns:a16="http://schemas.microsoft.com/office/drawing/2014/main" id="{BD6463C8-C9CD-E3EE-06A5-B1C415AF8283}"/>
              </a:ext>
            </a:extLst>
          </p:cNvPr>
          <p:cNvSpPr txBox="1"/>
          <p:nvPr/>
        </p:nvSpPr>
        <p:spPr>
          <a:xfrm>
            <a:off x="8320870" y="45065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2</a:t>
            </a:r>
          </a:p>
        </p:txBody>
      </p:sp>
      <p:sp>
        <p:nvSpPr>
          <p:cNvPr id="87" name="Textfeld 86">
            <a:extLst>
              <a:ext uri="{FF2B5EF4-FFF2-40B4-BE49-F238E27FC236}">
                <a16:creationId xmlns:a16="http://schemas.microsoft.com/office/drawing/2014/main" id="{64750BCE-B678-EF05-1BCD-D6124B623D2B}"/>
              </a:ext>
            </a:extLst>
          </p:cNvPr>
          <p:cNvSpPr txBox="1"/>
          <p:nvPr/>
        </p:nvSpPr>
        <p:spPr>
          <a:xfrm>
            <a:off x="8981270" y="45065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3</a:t>
            </a:r>
          </a:p>
        </p:txBody>
      </p:sp>
      <p:sp>
        <p:nvSpPr>
          <p:cNvPr id="88" name="Textfeld 87">
            <a:extLst>
              <a:ext uri="{FF2B5EF4-FFF2-40B4-BE49-F238E27FC236}">
                <a16:creationId xmlns:a16="http://schemas.microsoft.com/office/drawing/2014/main" id="{5CE33254-78BB-6D5E-E717-D833091F5D00}"/>
              </a:ext>
            </a:extLst>
          </p:cNvPr>
          <p:cNvSpPr txBox="1"/>
          <p:nvPr/>
        </p:nvSpPr>
        <p:spPr>
          <a:xfrm>
            <a:off x="9692148" y="45065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4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3CB8E757-44C5-EDC9-C5C8-439619379149}"/>
              </a:ext>
            </a:extLst>
          </p:cNvPr>
          <p:cNvSpPr/>
          <p:nvPr/>
        </p:nvSpPr>
        <p:spPr>
          <a:xfrm>
            <a:off x="7514947" y="2143107"/>
            <a:ext cx="694333" cy="588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3328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>
                <a:latin typeface="Arial Rounded MT Bold" panose="020F0704030504030204" pitchFamily="34" charset="0"/>
              </a:rPr>
              <a:t>Parallel implementation – SPLIT Thrust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FA1961DC-25E4-ECA6-502F-ED7A8434F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761" y="3576303"/>
            <a:ext cx="9883997" cy="396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8496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>
                <a:latin typeface="Arial Rounded MT Bold" panose="020F0704030504030204" pitchFamily="34" charset="0"/>
              </a:rPr>
              <a:t>Parallel implementation - Challenges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EA7F03E-E46A-6B7F-5F76-DF2823B3EC82}"/>
              </a:ext>
            </a:extLst>
          </p:cNvPr>
          <p:cNvSpPr txBox="1"/>
          <p:nvPr/>
        </p:nvSpPr>
        <p:spPr>
          <a:xfrm>
            <a:off x="1371600" y="2133600"/>
            <a:ext cx="902208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600">
                <a:latin typeface="Consolas" panose="020B0609020204030204" pitchFamily="49" charset="0"/>
              </a:rPr>
              <a:t>Proofing correctness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600">
              <a:latin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600">
                <a:latin typeface="Consolas" panose="020B0609020204030204" pitchFamily="49" charset="0"/>
              </a:rPr>
              <a:t>Debugging</a:t>
            </a:r>
          </a:p>
          <a:p>
            <a:endParaRPr lang="en-GB" sz="2600">
              <a:latin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600">
                <a:latin typeface="Consolas" panose="020B0609020204030204" pitchFamily="49" charset="0"/>
              </a:rPr>
              <a:t>Precision</a:t>
            </a:r>
          </a:p>
          <a:p>
            <a:endParaRPr lang="en-GB" sz="2800">
              <a:latin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800">
              <a:latin typeface="Consolas" panose="020B0609020204030204" pitchFamily="49" charset="0"/>
            </a:endParaRPr>
          </a:p>
          <a:p>
            <a:endParaRPr lang="en-GB" sz="2800">
              <a:latin typeface="Consolas" panose="020B0609020204030204" pitchFamily="49" charset="0"/>
            </a:endParaRPr>
          </a:p>
          <a:p>
            <a:r>
              <a:rPr lang="en-GB" sz="20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584419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>
                <a:latin typeface="Arial Rounded MT Bold"/>
              </a:rPr>
              <a:t>Results / Experiments</a:t>
            </a:r>
            <a:endParaRPr lang="en-GB" sz="4000">
              <a:latin typeface="Arial Rounded MT Bold" panose="020F0704030504030204" pitchFamily="34" charset="0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46D2F3AB-49A4-B31E-5C18-BC22A03D13AB}"/>
              </a:ext>
            </a:extLst>
          </p:cNvPr>
          <p:cNvSpPr txBox="1">
            <a:spLocks/>
          </p:cNvSpPr>
          <p:nvPr/>
        </p:nvSpPr>
        <p:spPr>
          <a:xfrm>
            <a:off x="834528" y="1711019"/>
            <a:ext cx="10524780" cy="4088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GB" sz="2800">
              <a:latin typeface="Arial Rounded MT Bold"/>
            </a:endParaRPr>
          </a:p>
          <a:p>
            <a:pPr>
              <a:lnSpc>
                <a:spcPct val="150000"/>
              </a:lnSpc>
            </a:pPr>
            <a:r>
              <a:rPr lang="en-GB" sz="2800">
                <a:latin typeface="Arial Rounded MT Bold"/>
              </a:rPr>
              <a:t>validation</a:t>
            </a:r>
            <a:r>
              <a:rPr lang="en-GB" sz="2600">
                <a:latin typeface="Arial Rounded MT Bold"/>
              </a:rPr>
              <a:t> </a:t>
            </a:r>
            <a:endParaRPr lang="en-US" sz="4300">
              <a:cs typeface="Calibri Light" panose="020F0302020204030204"/>
            </a:endParaRPr>
          </a:p>
          <a:p>
            <a:pPr marL="457200" indent="-457200">
              <a:lnSpc>
                <a:spcPct val="150000"/>
              </a:lnSpc>
              <a:buFont typeface="Arial,Sans-Serif"/>
              <a:buChar char="•"/>
            </a:pPr>
            <a:r>
              <a:rPr lang="en-GB" sz="2200" err="1">
                <a:latin typeface="Consolas" panose="020B0609020204030204" pitchFamily="49" charset="0"/>
                <a:ea typeface="+mn-ea"/>
                <a:cs typeface="+mn-cs"/>
              </a:rPr>
              <a:t>quickhull</a:t>
            </a:r>
            <a:endParaRPr lang="en-GB" sz="2200">
              <a:latin typeface="Consolas" panose="020B0609020204030204" pitchFamily="49" charset="0"/>
              <a:ea typeface="+mn-ea"/>
              <a:cs typeface="+mn-cs"/>
            </a:endParaRP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200">
                <a:latin typeface="Consolas" panose="020B0609020204030204" pitchFamily="49" charset="0"/>
                <a:ea typeface="+mn-ea"/>
                <a:cs typeface="+mn-cs"/>
              </a:rPr>
              <a:t>minmax, max (distance), </a:t>
            </a:r>
            <a:r>
              <a:rPr lang="en-GB" sz="2200" err="1">
                <a:latin typeface="Consolas" panose="020B0609020204030204" pitchFamily="49" charset="0"/>
                <a:ea typeface="+mn-ea"/>
                <a:cs typeface="+mn-cs"/>
              </a:rPr>
              <a:t>prescan</a:t>
            </a:r>
            <a:r>
              <a:rPr lang="en-GB" sz="2200">
                <a:latin typeface="Consolas" panose="020B0609020204030204" pitchFamily="49" charset="0"/>
                <a:ea typeface="+mn-ea"/>
                <a:cs typeface="+mn-cs"/>
              </a:rPr>
              <a:t>, split</a:t>
            </a:r>
          </a:p>
          <a:p>
            <a:pPr>
              <a:lnSpc>
                <a:spcPct val="150000"/>
              </a:lnSpc>
            </a:pPr>
            <a:endParaRPr lang="en-GB" sz="2800">
              <a:latin typeface="Arial Rounded MT Bold" panose="020F07040305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2800">
                <a:latin typeface="Arial Rounded MT Bold"/>
              </a:rPr>
              <a:t>method</a:t>
            </a:r>
            <a:endParaRPr lang="en-GB"/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200">
                <a:latin typeface="Consolas" panose="020B0609020204030204" pitchFamily="49" charset="0"/>
                <a:ea typeface="+mn-ea"/>
                <a:cs typeface="+mn-cs"/>
              </a:rPr>
              <a:t>compare parallel and sequential implementation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200">
                <a:latin typeface="Consolas" panose="020B0609020204030204" pitchFamily="49" charset="0"/>
                <a:ea typeface="+mn-ea"/>
                <a:cs typeface="+mn-cs"/>
              </a:rPr>
              <a:t>sampling</a:t>
            </a:r>
          </a:p>
          <a:p>
            <a:pPr>
              <a:lnSpc>
                <a:spcPct val="150000"/>
              </a:lnSpc>
            </a:pPr>
            <a:endParaRPr lang="en-GB" sz="280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1868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88485446-6C3F-01DB-AE65-B6FD9CAF3EEF}"/>
              </a:ext>
            </a:extLst>
          </p:cNvPr>
          <p:cNvCxnSpPr>
            <a:cxnSpLocks/>
            <a:stCxn id="8" idx="6"/>
            <a:endCxn id="9" idx="6"/>
          </p:cNvCxnSpPr>
          <p:nvPr/>
        </p:nvCxnSpPr>
        <p:spPr>
          <a:xfrm flipV="1">
            <a:off x="4877265" y="3840870"/>
            <a:ext cx="2422384" cy="259701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>
                <a:latin typeface="Arial Rounded MT Bold" panose="020F0704030504030204" pitchFamily="34" charset="0"/>
              </a:rPr>
              <a:t>Sequential implementation</a:t>
            </a: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70C2AB30-9C95-DCB0-D632-7E25AE4F10CA}"/>
              </a:ext>
            </a:extLst>
          </p:cNvPr>
          <p:cNvSpPr/>
          <p:nvPr/>
        </p:nvSpPr>
        <p:spPr>
          <a:xfrm>
            <a:off x="4869613" y="3189412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A0EBF072-872F-2FE3-D8CE-4D03BB07F60E}"/>
              </a:ext>
            </a:extLst>
          </p:cNvPr>
          <p:cNvSpPr/>
          <p:nvPr/>
        </p:nvSpPr>
        <p:spPr>
          <a:xfrm>
            <a:off x="5853404" y="330568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04A1C0E1-8B96-E322-5988-90231B45B667}"/>
              </a:ext>
            </a:extLst>
          </p:cNvPr>
          <p:cNvSpPr/>
          <p:nvPr/>
        </p:nvSpPr>
        <p:spPr>
          <a:xfrm>
            <a:off x="5371787" y="251077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2239AFB7-AE7A-19B2-8B3F-ECCEE8021117}"/>
              </a:ext>
            </a:extLst>
          </p:cNvPr>
          <p:cNvSpPr/>
          <p:nvPr/>
        </p:nvSpPr>
        <p:spPr>
          <a:xfrm>
            <a:off x="6207967" y="4067680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6BDBE9FB-F214-EE0E-0257-A31FD5789BDE}"/>
              </a:ext>
            </a:extLst>
          </p:cNvPr>
          <p:cNvSpPr/>
          <p:nvPr/>
        </p:nvSpPr>
        <p:spPr>
          <a:xfrm>
            <a:off x="4805265" y="406457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D7D9BB80-9191-516B-C82F-ACEF06108C8C}"/>
              </a:ext>
            </a:extLst>
          </p:cNvPr>
          <p:cNvSpPr/>
          <p:nvPr/>
        </p:nvSpPr>
        <p:spPr>
          <a:xfrm>
            <a:off x="7227649" y="3804870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FB86380-9DDC-C1A0-0D69-BA7ED31185DA}"/>
              </a:ext>
            </a:extLst>
          </p:cNvPr>
          <p:cNvSpPr/>
          <p:nvPr/>
        </p:nvSpPr>
        <p:spPr>
          <a:xfrm>
            <a:off x="6678931" y="314557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63B05A17-5C06-B314-159D-B0B3F0B3BC57}"/>
              </a:ext>
            </a:extLst>
          </p:cNvPr>
          <p:cNvSpPr/>
          <p:nvPr/>
        </p:nvSpPr>
        <p:spPr>
          <a:xfrm>
            <a:off x="6606931" y="4465787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0EC20215-923C-8602-51C3-61BCB3A2E552}"/>
              </a:ext>
            </a:extLst>
          </p:cNvPr>
          <p:cNvSpPr/>
          <p:nvPr/>
        </p:nvSpPr>
        <p:spPr>
          <a:xfrm>
            <a:off x="5649134" y="421386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BF44C027-F4B9-420E-93E5-94318ACC708E}"/>
              </a:ext>
            </a:extLst>
          </p:cNvPr>
          <p:cNvSpPr/>
          <p:nvPr/>
        </p:nvSpPr>
        <p:spPr>
          <a:xfrm>
            <a:off x="5644861" y="4802154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D163796E-E976-2C75-D526-862B56047D43}"/>
              </a:ext>
            </a:extLst>
          </p:cNvPr>
          <p:cNvSpPr/>
          <p:nvPr/>
        </p:nvSpPr>
        <p:spPr>
          <a:xfrm>
            <a:off x="6546049" y="5019869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3EE0BB2B-BA73-B020-B963-E1E0E1D751BE}"/>
              </a:ext>
            </a:extLst>
          </p:cNvPr>
          <p:cNvCxnSpPr>
            <a:cxnSpLocks/>
            <a:stCxn id="8" idx="0"/>
            <a:endCxn id="6" idx="4"/>
          </p:cNvCxnSpPr>
          <p:nvPr/>
        </p:nvCxnSpPr>
        <p:spPr>
          <a:xfrm flipV="1">
            <a:off x="4841265" y="2582771"/>
            <a:ext cx="566522" cy="148180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92B3BFBD-618D-3ABE-4879-EE57D6448D47}"/>
              </a:ext>
            </a:extLst>
          </p:cNvPr>
          <p:cNvCxnSpPr>
            <a:cxnSpLocks/>
            <a:stCxn id="9" idx="7"/>
            <a:endCxn id="6" idx="6"/>
          </p:cNvCxnSpPr>
          <p:nvPr/>
        </p:nvCxnSpPr>
        <p:spPr>
          <a:xfrm flipH="1" flipV="1">
            <a:off x="5443787" y="2546771"/>
            <a:ext cx="1845318" cy="1268643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5D1F94E1-5A78-3AC7-B5B9-68F94515D378}"/>
              </a:ext>
            </a:extLst>
          </p:cNvPr>
          <p:cNvCxnSpPr>
            <a:cxnSpLocks/>
            <a:stCxn id="10" idx="1"/>
            <a:endCxn id="6" idx="0"/>
          </p:cNvCxnSpPr>
          <p:nvPr/>
        </p:nvCxnSpPr>
        <p:spPr>
          <a:xfrm flipH="1" flipV="1">
            <a:off x="5407787" y="2510771"/>
            <a:ext cx="1281688" cy="645344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F483C800-2D7D-395E-9E93-1E977DA96FDA}"/>
              </a:ext>
            </a:extLst>
          </p:cNvPr>
          <p:cNvCxnSpPr>
            <a:cxnSpLocks/>
            <a:stCxn id="9" idx="6"/>
            <a:endCxn id="10" idx="6"/>
          </p:cNvCxnSpPr>
          <p:nvPr/>
        </p:nvCxnSpPr>
        <p:spPr>
          <a:xfrm flipH="1" flipV="1">
            <a:off x="6750931" y="3181571"/>
            <a:ext cx="548718" cy="659299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02453168-A00A-0524-475E-27703A7C7299}"/>
              </a:ext>
            </a:extLst>
          </p:cNvPr>
          <p:cNvCxnSpPr>
            <a:cxnSpLocks/>
            <a:stCxn id="8" idx="0"/>
            <a:endCxn id="4" idx="3"/>
          </p:cNvCxnSpPr>
          <p:nvPr/>
        </p:nvCxnSpPr>
        <p:spPr>
          <a:xfrm flipV="1">
            <a:off x="4841265" y="3250868"/>
            <a:ext cx="38892" cy="813703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>
            <a:extLst>
              <a:ext uri="{FF2B5EF4-FFF2-40B4-BE49-F238E27FC236}">
                <a16:creationId xmlns:a16="http://schemas.microsoft.com/office/drawing/2014/main" id="{B0A0A9CD-6C7B-8C2F-4F65-272DF3D9EBFD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4893758" y="2521315"/>
            <a:ext cx="488573" cy="678641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5755D2E8-713E-1F81-48DE-EAB5DD828C56}"/>
              </a:ext>
            </a:extLst>
          </p:cNvPr>
          <p:cNvCxnSpPr>
            <a:cxnSpLocks/>
            <a:stCxn id="8" idx="3"/>
            <a:endCxn id="14" idx="1"/>
          </p:cNvCxnSpPr>
          <p:nvPr/>
        </p:nvCxnSpPr>
        <p:spPr>
          <a:xfrm>
            <a:off x="4815809" y="4126027"/>
            <a:ext cx="1740784" cy="904386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4FD0D40C-A460-82F8-390B-A6FBCDE0146F}"/>
              </a:ext>
            </a:extLst>
          </p:cNvPr>
          <p:cNvCxnSpPr>
            <a:cxnSpLocks/>
            <a:stCxn id="14" idx="6"/>
            <a:endCxn id="9" idx="4"/>
          </p:cNvCxnSpPr>
          <p:nvPr/>
        </p:nvCxnSpPr>
        <p:spPr>
          <a:xfrm flipV="1">
            <a:off x="6618049" y="3876870"/>
            <a:ext cx="645600" cy="1178999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>
            <a:extLst>
              <a:ext uri="{FF2B5EF4-FFF2-40B4-BE49-F238E27FC236}">
                <a16:creationId xmlns:a16="http://schemas.microsoft.com/office/drawing/2014/main" id="{F7BE12B9-30E3-2722-4072-14E951A7FAC0}"/>
              </a:ext>
            </a:extLst>
          </p:cNvPr>
          <p:cNvCxnSpPr>
            <a:cxnSpLocks/>
            <a:stCxn id="8" idx="2"/>
            <a:endCxn id="13" idx="2"/>
          </p:cNvCxnSpPr>
          <p:nvPr/>
        </p:nvCxnSpPr>
        <p:spPr>
          <a:xfrm>
            <a:off x="4805265" y="4100571"/>
            <a:ext cx="839596" cy="737583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>
            <a:extLst>
              <a:ext uri="{FF2B5EF4-FFF2-40B4-BE49-F238E27FC236}">
                <a16:creationId xmlns:a16="http://schemas.microsoft.com/office/drawing/2014/main" id="{DF59CF3A-D699-9E0D-BE00-9775218B08BB}"/>
              </a:ext>
            </a:extLst>
          </p:cNvPr>
          <p:cNvCxnSpPr>
            <a:cxnSpLocks/>
            <a:stCxn id="13" idx="5"/>
            <a:endCxn id="14" idx="2"/>
          </p:cNvCxnSpPr>
          <p:nvPr/>
        </p:nvCxnSpPr>
        <p:spPr>
          <a:xfrm>
            <a:off x="5706317" y="4863610"/>
            <a:ext cx="839732" cy="192259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feld 51">
            <a:extLst>
              <a:ext uri="{FF2B5EF4-FFF2-40B4-BE49-F238E27FC236}">
                <a16:creationId xmlns:a16="http://schemas.microsoft.com/office/drawing/2014/main" id="{A8AA6913-B869-0CE4-487C-09A68F5BA176}"/>
              </a:ext>
            </a:extLst>
          </p:cNvPr>
          <p:cNvSpPr txBox="1"/>
          <p:nvPr/>
        </p:nvSpPr>
        <p:spPr>
          <a:xfrm>
            <a:off x="8213661" y="2060020"/>
            <a:ext cx="2464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latin typeface="Consolas" panose="020B0609020204030204" pitchFamily="49" charset="0"/>
              </a:rPr>
              <a:t>-</a:t>
            </a:r>
            <a:r>
              <a:rPr lang="en-GB" err="1">
                <a:latin typeface="Consolas" panose="020B0609020204030204" pitchFamily="49" charset="0"/>
              </a:rPr>
              <a:t>points_on_hull</a:t>
            </a:r>
            <a:r>
              <a:rPr lang="en-GB">
                <a:latin typeface="Consolas" panose="020B0609020204030204" pitchFamily="49" charset="0"/>
              </a:rPr>
              <a:t>(…)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08869F57-BD0D-289C-5E3C-01C59F0F3950}"/>
              </a:ext>
            </a:extLst>
          </p:cNvPr>
          <p:cNvSpPr txBox="1"/>
          <p:nvPr/>
        </p:nvSpPr>
        <p:spPr>
          <a:xfrm>
            <a:off x="7929181" y="1690688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latin typeface="Consolas" panose="020B0609020204030204" pitchFamily="49" charset="0"/>
              </a:rPr>
              <a:t>quickhull(…)</a:t>
            </a:r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DDF01AE6-75D1-2247-A70A-D260B6D5B86F}"/>
              </a:ext>
            </a:extLst>
          </p:cNvPr>
          <p:cNvSpPr txBox="1"/>
          <p:nvPr/>
        </p:nvSpPr>
        <p:spPr>
          <a:xfrm>
            <a:off x="8213660" y="2429352"/>
            <a:ext cx="2590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latin typeface="Consolas" panose="020B0609020204030204" pitchFamily="49" charset="0"/>
              </a:rPr>
              <a:t>-</a:t>
            </a:r>
            <a:r>
              <a:rPr lang="en-GB" err="1">
                <a:latin typeface="Consolas" panose="020B0609020204030204" pitchFamily="49" charset="0"/>
              </a:rPr>
              <a:t>quickhull_split</a:t>
            </a:r>
            <a:r>
              <a:rPr lang="en-GB">
                <a:latin typeface="Consolas" panose="020B0609020204030204" pitchFamily="49" charset="0"/>
              </a:rPr>
              <a:t>(…)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97452E8A-791C-8ACA-A1FF-1E67F13B712E}"/>
              </a:ext>
            </a:extLst>
          </p:cNvPr>
          <p:cNvSpPr txBox="1"/>
          <p:nvPr/>
        </p:nvSpPr>
        <p:spPr>
          <a:xfrm>
            <a:off x="8274789" y="4353121"/>
            <a:ext cx="2590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latin typeface="Consolas" panose="020B0609020204030204" pitchFamily="49" charset="0"/>
              </a:rPr>
              <a:t>-</a:t>
            </a:r>
            <a:r>
              <a:rPr lang="en-GB" err="1">
                <a:latin typeface="Consolas" panose="020B0609020204030204" pitchFamily="49" charset="0"/>
              </a:rPr>
              <a:t>quickhull_split</a:t>
            </a:r>
            <a:r>
              <a:rPr lang="en-GB">
                <a:latin typeface="Consolas" panose="020B0609020204030204" pitchFamily="49" charset="0"/>
              </a:rPr>
              <a:t>(…)</a:t>
            </a: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659B71CA-057E-6E70-6832-A56F5B087BD1}"/>
              </a:ext>
            </a:extLst>
          </p:cNvPr>
          <p:cNvSpPr txBox="1"/>
          <p:nvPr/>
        </p:nvSpPr>
        <p:spPr>
          <a:xfrm>
            <a:off x="8487980" y="2713832"/>
            <a:ext cx="1957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latin typeface="Consolas" panose="020B0609020204030204" pitchFamily="49" charset="0"/>
              </a:rPr>
              <a:t>--functions(…)</a:t>
            </a: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5A5A56BB-AA47-6AD1-ABF3-D84E331B1579}"/>
              </a:ext>
            </a:extLst>
          </p:cNvPr>
          <p:cNvSpPr txBox="1"/>
          <p:nvPr/>
        </p:nvSpPr>
        <p:spPr>
          <a:xfrm>
            <a:off x="8487980" y="2983350"/>
            <a:ext cx="2717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latin typeface="Consolas" panose="020B0609020204030204" pitchFamily="49" charset="0"/>
              </a:rPr>
              <a:t>--</a:t>
            </a:r>
            <a:r>
              <a:rPr lang="en-GB" err="1">
                <a:latin typeface="Consolas" panose="020B0609020204030204" pitchFamily="49" charset="0"/>
              </a:rPr>
              <a:t>quickhull_split</a:t>
            </a:r>
            <a:r>
              <a:rPr lang="en-GB">
                <a:latin typeface="Consolas" panose="020B0609020204030204" pitchFamily="49" charset="0"/>
              </a:rPr>
              <a:t>(…)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D00F5A6B-DF91-81E2-3A13-5291169DD948}"/>
              </a:ext>
            </a:extLst>
          </p:cNvPr>
          <p:cNvSpPr txBox="1"/>
          <p:nvPr/>
        </p:nvSpPr>
        <p:spPr>
          <a:xfrm>
            <a:off x="8509911" y="3601388"/>
            <a:ext cx="2717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latin typeface="Consolas" panose="020B0609020204030204" pitchFamily="49" charset="0"/>
              </a:rPr>
              <a:t>--</a:t>
            </a:r>
            <a:r>
              <a:rPr lang="en-GB" err="1">
                <a:latin typeface="Consolas" panose="020B0609020204030204" pitchFamily="49" charset="0"/>
              </a:rPr>
              <a:t>quickhull_split</a:t>
            </a:r>
            <a:r>
              <a:rPr lang="en-GB">
                <a:latin typeface="Consolas" panose="020B0609020204030204" pitchFamily="49" charset="0"/>
              </a:rPr>
              <a:t>(…)</a:t>
            </a:r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7A7BD0D8-EB6D-8B30-E533-B82B7B615B23}"/>
              </a:ext>
            </a:extLst>
          </p:cNvPr>
          <p:cNvSpPr txBox="1"/>
          <p:nvPr/>
        </p:nvSpPr>
        <p:spPr>
          <a:xfrm>
            <a:off x="8792780" y="3267830"/>
            <a:ext cx="2084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latin typeface="Consolas" panose="020B0609020204030204" pitchFamily="49" charset="0"/>
              </a:rPr>
              <a:t>---functions(…)</a:t>
            </a:r>
          </a:p>
        </p:txBody>
      </p:sp>
      <p:sp>
        <p:nvSpPr>
          <p:cNvPr id="60" name="Textfeld 59">
            <a:extLst>
              <a:ext uri="{FF2B5EF4-FFF2-40B4-BE49-F238E27FC236}">
                <a16:creationId xmlns:a16="http://schemas.microsoft.com/office/drawing/2014/main" id="{4678047E-FE3A-710B-3C7F-F04097B6785D}"/>
              </a:ext>
            </a:extLst>
          </p:cNvPr>
          <p:cNvSpPr txBox="1"/>
          <p:nvPr/>
        </p:nvSpPr>
        <p:spPr>
          <a:xfrm>
            <a:off x="8867891" y="3906680"/>
            <a:ext cx="2084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latin typeface="Consolas" panose="020B0609020204030204" pitchFamily="49" charset="0"/>
              </a:rPr>
              <a:t>---functions(…)</a:t>
            </a: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8D7EE652-9ABF-E812-CA95-0BE2F5D0A58B}"/>
              </a:ext>
            </a:extLst>
          </p:cNvPr>
          <p:cNvSpPr txBox="1"/>
          <p:nvPr/>
        </p:nvSpPr>
        <p:spPr>
          <a:xfrm>
            <a:off x="8653624" y="5074225"/>
            <a:ext cx="2717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latin typeface="Consolas" panose="020B0609020204030204" pitchFamily="49" charset="0"/>
              </a:rPr>
              <a:t>--</a:t>
            </a:r>
            <a:r>
              <a:rPr lang="en-GB" err="1">
                <a:latin typeface="Consolas" panose="020B0609020204030204" pitchFamily="49" charset="0"/>
              </a:rPr>
              <a:t>quickhull_split</a:t>
            </a:r>
            <a:r>
              <a:rPr lang="en-GB">
                <a:latin typeface="Consolas" panose="020B0609020204030204" pitchFamily="49" charset="0"/>
              </a:rPr>
              <a:t>(…)</a:t>
            </a:r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3FE41D1F-7197-43AB-E085-264F4C334B9C}"/>
              </a:ext>
            </a:extLst>
          </p:cNvPr>
          <p:cNvSpPr txBox="1"/>
          <p:nvPr/>
        </p:nvSpPr>
        <p:spPr>
          <a:xfrm>
            <a:off x="8594818" y="4656900"/>
            <a:ext cx="1957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latin typeface="Consolas" panose="020B0609020204030204" pitchFamily="49" charset="0"/>
              </a:rPr>
              <a:t>--functions(…)</a:t>
            </a:r>
          </a:p>
        </p:txBody>
      </p:sp>
      <p:sp>
        <p:nvSpPr>
          <p:cNvPr id="63" name="Textfeld 62">
            <a:extLst>
              <a:ext uri="{FF2B5EF4-FFF2-40B4-BE49-F238E27FC236}">
                <a16:creationId xmlns:a16="http://schemas.microsoft.com/office/drawing/2014/main" id="{5ABD892D-17C6-013E-1929-40FC6FC50533}"/>
              </a:ext>
            </a:extLst>
          </p:cNvPr>
          <p:cNvSpPr txBox="1"/>
          <p:nvPr/>
        </p:nvSpPr>
        <p:spPr>
          <a:xfrm>
            <a:off x="8666142" y="5730635"/>
            <a:ext cx="2717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latin typeface="Consolas" panose="020B0609020204030204" pitchFamily="49" charset="0"/>
              </a:rPr>
              <a:t>--</a:t>
            </a:r>
            <a:r>
              <a:rPr lang="en-GB" err="1">
                <a:latin typeface="Consolas" panose="020B0609020204030204" pitchFamily="49" charset="0"/>
              </a:rPr>
              <a:t>quickhull_split</a:t>
            </a:r>
            <a:r>
              <a:rPr lang="en-GB">
                <a:latin typeface="Consolas" panose="020B0609020204030204" pitchFamily="49" charset="0"/>
              </a:rPr>
              <a:t>(…)</a:t>
            </a:r>
          </a:p>
        </p:txBody>
      </p:sp>
      <p:sp>
        <p:nvSpPr>
          <p:cNvPr id="64" name="Textfeld 63">
            <a:extLst>
              <a:ext uri="{FF2B5EF4-FFF2-40B4-BE49-F238E27FC236}">
                <a16:creationId xmlns:a16="http://schemas.microsoft.com/office/drawing/2014/main" id="{C9D3DFE3-F7AB-3434-11C6-5D01FABEB490}"/>
              </a:ext>
            </a:extLst>
          </p:cNvPr>
          <p:cNvSpPr txBox="1"/>
          <p:nvPr/>
        </p:nvSpPr>
        <p:spPr>
          <a:xfrm>
            <a:off x="8970216" y="5361303"/>
            <a:ext cx="2084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latin typeface="Consolas" panose="020B0609020204030204" pitchFamily="49" charset="0"/>
              </a:rPr>
              <a:t>---functions(…)</a:t>
            </a:r>
          </a:p>
        </p:txBody>
      </p:sp>
      <p:sp>
        <p:nvSpPr>
          <p:cNvPr id="65" name="Textfeld 64">
            <a:extLst>
              <a:ext uri="{FF2B5EF4-FFF2-40B4-BE49-F238E27FC236}">
                <a16:creationId xmlns:a16="http://schemas.microsoft.com/office/drawing/2014/main" id="{58FC9C58-649D-F76B-E1B2-805EA67F03B1}"/>
              </a:ext>
            </a:extLst>
          </p:cNvPr>
          <p:cNvSpPr txBox="1"/>
          <p:nvPr/>
        </p:nvSpPr>
        <p:spPr>
          <a:xfrm>
            <a:off x="9010856" y="6042023"/>
            <a:ext cx="2084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latin typeface="Consolas" panose="020B0609020204030204" pitchFamily="49" charset="0"/>
              </a:rPr>
              <a:t>---functions(…)</a:t>
            </a:r>
          </a:p>
        </p:txBody>
      </p:sp>
    </p:spTree>
    <p:extLst>
      <p:ext uri="{BB962C8B-B14F-4D97-AF65-F5344CB8AC3E}">
        <p14:creationId xmlns:p14="http://schemas.microsoft.com/office/powerpoint/2010/main" val="3643147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5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000"/>
                            </p:stCondLst>
                            <p:childTnLst>
                              <p:par>
                                <p:cTn id="8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9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500"/>
                            </p:stCondLst>
                            <p:childTnLst>
                              <p:par>
                                <p:cTn id="10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000"/>
                            </p:stCondLst>
                            <p:childTnLst>
                              <p:par>
                                <p:cTn id="10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1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1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500"/>
                            </p:stCondLst>
                            <p:childTnLst>
                              <p:par>
                                <p:cTn id="1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000"/>
                            </p:stCondLst>
                            <p:childTnLst>
                              <p:par>
                                <p:cTn id="1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8" grpId="0" animBg="1"/>
      <p:bldP spid="9" grpId="0" animBg="1"/>
      <p:bldP spid="10" grpId="0" animBg="1"/>
      <p:bldP spid="13" grpId="0" animBg="1"/>
      <p:bldP spid="14" grpId="0" animBg="1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  <p:bldP spid="6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>
                <a:latin typeface="Arial Rounded MT Bold"/>
              </a:rPr>
              <a:t>Validation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46D2F3AB-49A4-B31E-5C18-BC22A03D13AB}"/>
              </a:ext>
            </a:extLst>
          </p:cNvPr>
          <p:cNvSpPr txBox="1">
            <a:spLocks/>
          </p:cNvSpPr>
          <p:nvPr/>
        </p:nvSpPr>
        <p:spPr>
          <a:xfrm>
            <a:off x="834528" y="1711019"/>
            <a:ext cx="10524780" cy="4088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GB" sz="2600">
                <a:latin typeface="Arial Rounded MT Bold"/>
              </a:rPr>
              <a:t>subfunctions</a:t>
            </a:r>
            <a:endParaRPr lang="en-US"/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000">
                <a:latin typeface="Consolas" panose="020B0609020204030204" pitchFamily="49" charset="0"/>
                <a:ea typeface="+mn-ea"/>
                <a:cs typeface="+mn-cs"/>
              </a:rPr>
              <a:t>parallel vs sequential implementation </a:t>
            </a:r>
            <a:r>
              <a:rPr lang="en-GB" sz="2000">
                <a:solidFill>
                  <a:srgbClr val="00B050"/>
                </a:solidFill>
                <a:ea typeface="+mj-lt"/>
                <a:cs typeface="+mj-lt"/>
              </a:rPr>
              <a:t>✓</a:t>
            </a:r>
            <a:endParaRPr lang="en-GB" sz="2000">
              <a:solidFill>
                <a:srgbClr val="00B050"/>
              </a:solidFill>
              <a:latin typeface="Wingdings"/>
              <a:sym typeface="Wingdings"/>
            </a:endParaRP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endParaRPr lang="en-GB" sz="2000">
              <a:latin typeface="Arial Rounded MT Bold"/>
            </a:endParaRPr>
          </a:p>
          <a:p>
            <a:pPr>
              <a:lnSpc>
                <a:spcPct val="150000"/>
              </a:lnSpc>
            </a:pPr>
            <a:r>
              <a:rPr lang="en-GB" sz="2600" err="1">
                <a:latin typeface="Arial Rounded MT Bold"/>
              </a:rPr>
              <a:t>quickhull</a:t>
            </a:r>
            <a:endParaRPr lang="en-GB" sz="2600">
              <a:latin typeface="Arial Rounded MT Bold"/>
              <a:cs typeface="Calibri Light" panose="020F0302020204030204"/>
            </a:endParaRP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000">
                <a:latin typeface="Consolas" panose="020B0609020204030204" pitchFamily="49" charset="0"/>
                <a:ea typeface="+mn-ea"/>
                <a:cs typeface="+mn-cs"/>
              </a:rPr>
              <a:t>parallel vs sequential implementation ✓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000">
                <a:latin typeface="Consolas" panose="020B0609020204030204" pitchFamily="49" charset="0"/>
                <a:ea typeface="+mn-ea"/>
                <a:cs typeface="+mn-cs"/>
              </a:rPr>
              <a:t>random points in a square ✓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000">
                <a:latin typeface="Consolas" panose="020B0609020204030204" pitchFamily="49" charset="0"/>
                <a:ea typeface="+mn-ea"/>
                <a:cs typeface="+mn-cs"/>
              </a:rPr>
              <a:t>random points on a circle </a:t>
            </a:r>
            <a:r>
              <a:rPr lang="en-GB" sz="2000">
                <a:solidFill>
                  <a:srgbClr val="FF0000"/>
                </a:solidFill>
                <a:ea typeface="+mj-lt"/>
                <a:cs typeface="+mj-lt"/>
              </a:rPr>
              <a:t>✗</a:t>
            </a:r>
            <a:endParaRPr lang="en-GB" sz="2000">
              <a:solidFill>
                <a:srgbClr val="FF0000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11670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>
                <a:latin typeface="Arial Rounded MT Bold"/>
              </a:rPr>
              <a:t>Results / Experiments</a:t>
            </a:r>
            <a:endParaRPr lang="en-GB" sz="4000">
              <a:latin typeface="Arial Rounded MT Bold" panose="020F0704030504030204" pitchFamily="34" charset="0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46D2F3AB-49A4-B31E-5C18-BC22A03D13AB}"/>
              </a:ext>
            </a:extLst>
          </p:cNvPr>
          <p:cNvSpPr txBox="1">
            <a:spLocks/>
          </p:cNvSpPr>
          <p:nvPr/>
        </p:nvSpPr>
        <p:spPr>
          <a:xfrm>
            <a:off x="834528" y="1711019"/>
            <a:ext cx="10524780" cy="4088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GB" sz="2800">
              <a:latin typeface="Arial Rounded MT Bold"/>
            </a:endParaRPr>
          </a:p>
          <a:p>
            <a:pPr>
              <a:lnSpc>
                <a:spcPct val="150000"/>
              </a:lnSpc>
            </a:pPr>
            <a:r>
              <a:rPr lang="en-GB" sz="2600" err="1">
                <a:latin typeface="Arial Rounded MT Bold"/>
                <a:cs typeface="Calibri Light"/>
              </a:rPr>
              <a:t>QuickHull</a:t>
            </a:r>
            <a:r>
              <a:rPr lang="en-GB" sz="2600">
                <a:latin typeface="Arial Rounded MT Bold"/>
                <a:cs typeface="Calibri Light"/>
              </a:rPr>
              <a:t> performance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000">
                <a:latin typeface="Consolas" panose="020B0609020204030204" pitchFamily="49" charset="0"/>
              </a:rPr>
              <a:t>parallel vs sequential implementation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000">
                <a:latin typeface="Consolas" panose="020B0609020204030204" pitchFamily="49" charset="0"/>
              </a:rPr>
              <a:t>different setups: </a:t>
            </a:r>
            <a:r>
              <a:rPr lang="en-GB" sz="2000" err="1">
                <a:latin typeface="Consolas" panose="020B0609020204030204" pitchFamily="49" charset="0"/>
              </a:rPr>
              <a:t>blocksize</a:t>
            </a:r>
            <a:r>
              <a:rPr lang="en-GB" sz="2000">
                <a:latin typeface="Consolas" panose="020B0609020204030204" pitchFamily="49" charset="0"/>
              </a:rPr>
              <a:t>, memory model, thrust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000">
                <a:latin typeface="Consolas" panose="020B0609020204030204" pitchFamily="49" charset="0"/>
              </a:rPr>
              <a:t>points in a square, points on a circle</a:t>
            </a:r>
          </a:p>
          <a:p>
            <a:pPr>
              <a:lnSpc>
                <a:spcPct val="150000"/>
              </a:lnSpc>
            </a:pPr>
            <a:endParaRPr lang="en-GB" sz="2800">
              <a:latin typeface="Arial Rounded MT Bold" panose="020F0704030504030204" pitchFamily="34" charset="0"/>
            </a:endParaRPr>
          </a:p>
          <a:p>
            <a:pPr>
              <a:lnSpc>
                <a:spcPct val="150000"/>
              </a:lnSpc>
            </a:pPr>
            <a:endParaRPr lang="en-GB" sz="2800">
              <a:latin typeface="Arial Rounded MT Bold" panose="020F0704030504030204" pitchFamily="34" charset="0"/>
            </a:endParaRP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endParaRPr lang="en-GB" sz="2800">
              <a:latin typeface="Arial Rounded MT Bold" panose="020F0704030504030204" pitchFamily="34" charset="0"/>
            </a:endParaRPr>
          </a:p>
          <a:p>
            <a:pPr marL="571500" indent="-571500">
              <a:buFont typeface="Arial"/>
              <a:buChar char="•"/>
            </a:pPr>
            <a:endParaRPr lang="en-GB" sz="280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21707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>
                <a:latin typeface="Arial Rounded MT Bold"/>
              </a:rPr>
              <a:t>Performance vs input size</a:t>
            </a:r>
            <a:endParaRPr lang="en-GB" sz="4000">
              <a:latin typeface="Arial Rounded MT Bold" panose="020F0704030504030204" pitchFamily="34" charset="0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46D2F3AB-49A4-B31E-5C18-BC22A03D13AB}"/>
              </a:ext>
            </a:extLst>
          </p:cNvPr>
          <p:cNvSpPr txBox="1">
            <a:spLocks/>
          </p:cNvSpPr>
          <p:nvPr/>
        </p:nvSpPr>
        <p:spPr>
          <a:xfrm>
            <a:off x="834528" y="1711019"/>
            <a:ext cx="10524780" cy="4088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GB" sz="2800">
              <a:latin typeface="Arial Rounded MT Bold"/>
            </a:endParaRPr>
          </a:p>
          <a:p>
            <a:endParaRPr lang="en-GB" sz="2800">
              <a:latin typeface="Arial Rounded MT Bold" panose="020F0704030504030204" pitchFamily="34" charset="0"/>
            </a:endParaRPr>
          </a:p>
          <a:p>
            <a:pPr marL="571500" indent="-571500">
              <a:buFont typeface="Arial"/>
              <a:buChar char="•"/>
            </a:pPr>
            <a:endParaRPr lang="en-GB" sz="2800">
              <a:latin typeface="Arial Rounded MT Bold" panose="020F0704030504030204" pitchFamily="34" charset="0"/>
            </a:endParaRPr>
          </a:p>
        </p:txBody>
      </p:sp>
      <p:pic>
        <p:nvPicPr>
          <p:cNvPr id="3" name="Picture 4" descr="A picture containing text, screenshot, diagram, plot&#10;&#10;Description automatically generated">
            <a:extLst>
              <a:ext uri="{FF2B5EF4-FFF2-40B4-BE49-F238E27FC236}">
                <a16:creationId xmlns:a16="http://schemas.microsoft.com/office/drawing/2014/main" id="{0B8175FA-D97D-1F6A-C000-678445E04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636" y="1708484"/>
            <a:ext cx="5450305" cy="407269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8AC75D40-9C50-438F-E959-14A2F49DE804}"/>
              </a:ext>
            </a:extLst>
          </p:cNvPr>
          <p:cNvSpPr txBox="1">
            <a:spLocks/>
          </p:cNvSpPr>
          <p:nvPr/>
        </p:nvSpPr>
        <p:spPr>
          <a:xfrm>
            <a:off x="986928" y="1863419"/>
            <a:ext cx="4729570" cy="28256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GB" sz="2800">
              <a:latin typeface="Arial Rounded MT Bold"/>
            </a:endParaRPr>
          </a:p>
          <a:p>
            <a:pPr>
              <a:lnSpc>
                <a:spcPct val="150000"/>
              </a:lnSpc>
            </a:pPr>
            <a:r>
              <a:rPr lang="en-GB" sz="2800">
                <a:latin typeface="Arial Rounded MT Bold"/>
                <a:cs typeface="Calibri Light"/>
              </a:rPr>
              <a:t>setup</a:t>
            </a:r>
            <a:endParaRPr lang="en-GB"/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000">
                <a:latin typeface="Consolas" panose="020B0609020204030204" pitchFamily="49" charset="0"/>
                <a:ea typeface="+mn-ea"/>
                <a:cs typeface="+mn-cs"/>
              </a:rPr>
              <a:t>BLOCKSIZE: 1024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000">
                <a:latin typeface="Consolas" panose="020B0609020204030204" pitchFamily="49" charset="0"/>
                <a:ea typeface="+mn-ea"/>
                <a:cs typeface="+mn-cs"/>
              </a:rPr>
              <a:t>PINNED MEMORY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000">
                <a:latin typeface="Consolas" panose="020B0609020204030204" pitchFamily="49" charset="0"/>
                <a:ea typeface="+mn-ea"/>
                <a:cs typeface="+mn-cs"/>
              </a:rPr>
              <a:t>random points in square</a:t>
            </a:r>
          </a:p>
          <a:p>
            <a:pPr>
              <a:lnSpc>
                <a:spcPct val="150000"/>
              </a:lnSpc>
            </a:pPr>
            <a:endParaRPr lang="en-GB" sz="2800">
              <a:latin typeface="Arial Rounded MT Bold" panose="020F0704030504030204" pitchFamily="34" charset="0"/>
            </a:endParaRPr>
          </a:p>
          <a:p>
            <a:pPr>
              <a:lnSpc>
                <a:spcPct val="150000"/>
              </a:lnSpc>
            </a:pPr>
            <a:endParaRPr lang="en-GB" sz="2800">
              <a:latin typeface="Arial Rounded MT Bold" panose="020F0704030504030204" pitchFamily="34" charset="0"/>
            </a:endParaRPr>
          </a:p>
          <a:p>
            <a:pPr marL="571500" indent="-571500">
              <a:buFont typeface="Arial"/>
              <a:buChar char="•"/>
            </a:pPr>
            <a:endParaRPr lang="en-GB" sz="2800">
              <a:latin typeface="Arial Rounded MT Bold" panose="020F0704030504030204" pitchFamily="34" charset="0"/>
            </a:endParaRP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D994F450-02B4-8A1B-F2E6-48F947C8BA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0127399"/>
              </p:ext>
            </p:extLst>
          </p:nvPr>
        </p:nvGraphicFramePr>
        <p:xfrm>
          <a:off x="1039128" y="4341875"/>
          <a:ext cx="505032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2581">
                  <a:extLst>
                    <a:ext uri="{9D8B030D-6E8A-4147-A177-3AD203B41FA5}">
                      <a16:colId xmlns:a16="http://schemas.microsoft.com/office/drawing/2014/main" val="4224873507"/>
                    </a:ext>
                  </a:extLst>
                </a:gridCol>
                <a:gridCol w="1262581">
                  <a:extLst>
                    <a:ext uri="{9D8B030D-6E8A-4147-A177-3AD203B41FA5}">
                      <a16:colId xmlns:a16="http://schemas.microsoft.com/office/drawing/2014/main" val="2473450243"/>
                    </a:ext>
                  </a:extLst>
                </a:gridCol>
                <a:gridCol w="1262581">
                  <a:extLst>
                    <a:ext uri="{9D8B030D-6E8A-4147-A177-3AD203B41FA5}">
                      <a16:colId xmlns:a16="http://schemas.microsoft.com/office/drawing/2014/main" val="3059993872"/>
                    </a:ext>
                  </a:extLst>
                </a:gridCol>
                <a:gridCol w="1262581">
                  <a:extLst>
                    <a:ext uri="{9D8B030D-6E8A-4147-A177-3AD203B41FA5}">
                      <a16:colId xmlns:a16="http://schemas.microsoft.com/office/drawing/2014/main" val="25990621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CPU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GPU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Thrust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680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time in sec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6,71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0,74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0,64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80979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speedup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9,1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10,5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70799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1657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>
                <a:latin typeface="Arial Rounded MT Bold"/>
              </a:rPr>
              <a:t>Performance vs input size</a:t>
            </a:r>
            <a:endParaRPr lang="en-GB" sz="4000">
              <a:latin typeface="Arial Rounded MT Bold" panose="020F0704030504030204" pitchFamily="34" charset="0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46D2F3AB-49A4-B31E-5C18-BC22A03D13AB}"/>
              </a:ext>
            </a:extLst>
          </p:cNvPr>
          <p:cNvSpPr txBox="1">
            <a:spLocks/>
          </p:cNvSpPr>
          <p:nvPr/>
        </p:nvSpPr>
        <p:spPr>
          <a:xfrm>
            <a:off x="834528" y="1711019"/>
            <a:ext cx="10524780" cy="4088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GB" sz="2800">
              <a:latin typeface="Arial Rounded MT Bold"/>
            </a:endParaRPr>
          </a:p>
          <a:p>
            <a:endParaRPr lang="en-GB" sz="2800">
              <a:latin typeface="Arial Rounded MT Bold" panose="020F0704030504030204" pitchFamily="34" charset="0"/>
            </a:endParaRPr>
          </a:p>
          <a:p>
            <a:pPr marL="571500" indent="-571500">
              <a:buFont typeface="Arial"/>
              <a:buChar char="•"/>
            </a:pPr>
            <a:endParaRPr lang="en-GB" sz="2800">
              <a:latin typeface="Arial Rounded MT Bold" panose="020F0704030504030204" pitchFamily="34" charset="0"/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AC75D40-9C50-438F-E959-14A2F49DE804}"/>
              </a:ext>
            </a:extLst>
          </p:cNvPr>
          <p:cNvSpPr txBox="1">
            <a:spLocks/>
          </p:cNvSpPr>
          <p:nvPr/>
        </p:nvSpPr>
        <p:spPr>
          <a:xfrm>
            <a:off x="986928" y="1863419"/>
            <a:ext cx="4729570" cy="28256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GB" sz="2800">
              <a:latin typeface="Arial Rounded MT Bold"/>
            </a:endParaRPr>
          </a:p>
          <a:p>
            <a:pPr>
              <a:lnSpc>
                <a:spcPct val="150000"/>
              </a:lnSpc>
            </a:pPr>
            <a:r>
              <a:rPr lang="en-GB" sz="2800">
                <a:latin typeface="Arial Rounded MT Bold"/>
                <a:cs typeface="Calibri Light"/>
              </a:rPr>
              <a:t>setup</a:t>
            </a:r>
            <a:endParaRPr lang="en-GB"/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000">
                <a:latin typeface="Consolas" panose="020B0609020204030204" pitchFamily="49" charset="0"/>
                <a:ea typeface="+mn-ea"/>
                <a:cs typeface="+mn-cs"/>
              </a:rPr>
              <a:t>BLOCKSIZE: 1024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000">
                <a:latin typeface="Consolas" panose="020B0609020204030204" pitchFamily="49" charset="0"/>
                <a:ea typeface="+mn-ea"/>
                <a:cs typeface="+mn-cs"/>
              </a:rPr>
              <a:t>PINNED MEMORY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000">
                <a:latin typeface="Consolas" panose="020B0609020204030204" pitchFamily="49" charset="0"/>
                <a:ea typeface="+mn-ea"/>
                <a:cs typeface="+mn-cs"/>
              </a:rPr>
              <a:t>random points in square</a:t>
            </a:r>
          </a:p>
          <a:p>
            <a:pPr>
              <a:lnSpc>
                <a:spcPct val="150000"/>
              </a:lnSpc>
            </a:pPr>
            <a:endParaRPr lang="en-GB" sz="2800">
              <a:latin typeface="Arial Rounded MT Bold" panose="020F0704030504030204" pitchFamily="34" charset="0"/>
            </a:endParaRPr>
          </a:p>
          <a:p>
            <a:pPr>
              <a:lnSpc>
                <a:spcPct val="150000"/>
              </a:lnSpc>
            </a:pPr>
            <a:endParaRPr lang="en-GB" sz="2800">
              <a:latin typeface="Arial Rounded MT Bold" panose="020F0704030504030204" pitchFamily="34" charset="0"/>
            </a:endParaRPr>
          </a:p>
          <a:p>
            <a:pPr marL="571500" indent="-571500">
              <a:buFont typeface="Arial"/>
              <a:buChar char="•"/>
            </a:pPr>
            <a:endParaRPr lang="en-GB" sz="2800">
              <a:latin typeface="Arial Rounded MT Bold" panose="020F0704030504030204" pitchFamily="34" charset="0"/>
            </a:endParaRP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D994F450-02B4-8A1B-F2E6-48F947C8BA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8016690"/>
              </p:ext>
            </p:extLst>
          </p:nvPr>
        </p:nvGraphicFramePr>
        <p:xfrm>
          <a:off x="2112809" y="4366009"/>
          <a:ext cx="8584422" cy="129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2950">
                  <a:extLst>
                    <a:ext uri="{9D8B030D-6E8A-4147-A177-3AD203B41FA5}">
                      <a16:colId xmlns:a16="http://schemas.microsoft.com/office/drawing/2014/main" val="4224873507"/>
                    </a:ext>
                  </a:extLst>
                </a:gridCol>
                <a:gridCol w="1183006">
                  <a:extLst>
                    <a:ext uri="{9D8B030D-6E8A-4147-A177-3AD203B41FA5}">
                      <a16:colId xmlns:a16="http://schemas.microsoft.com/office/drawing/2014/main" val="2473450243"/>
                    </a:ext>
                  </a:extLst>
                </a:gridCol>
                <a:gridCol w="1183006">
                  <a:extLst>
                    <a:ext uri="{9D8B030D-6E8A-4147-A177-3AD203B41FA5}">
                      <a16:colId xmlns:a16="http://schemas.microsoft.com/office/drawing/2014/main" val="3543958113"/>
                    </a:ext>
                  </a:extLst>
                </a:gridCol>
                <a:gridCol w="1344892">
                  <a:extLst>
                    <a:ext uri="{9D8B030D-6E8A-4147-A177-3AD203B41FA5}">
                      <a16:colId xmlns:a16="http://schemas.microsoft.com/office/drawing/2014/main" val="3059993872"/>
                    </a:ext>
                  </a:extLst>
                </a:gridCol>
                <a:gridCol w="1480284">
                  <a:extLst>
                    <a:ext uri="{9D8B030D-6E8A-4147-A177-3AD203B41FA5}">
                      <a16:colId xmlns:a16="http://schemas.microsoft.com/office/drawing/2014/main" val="2599062159"/>
                    </a:ext>
                  </a:extLst>
                </a:gridCol>
                <a:gridCol w="1480284">
                  <a:extLst>
                    <a:ext uri="{9D8B030D-6E8A-4147-A177-3AD203B41FA5}">
                      <a16:colId xmlns:a16="http://schemas.microsoft.com/office/drawing/2014/main" val="34230616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Number of points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1" i="0" u="none" strike="noStrike" baseline="0" noProof="0">
                          <a:solidFill>
                            <a:srgbClr val="FFFFFF"/>
                          </a:solidFill>
                          <a:latin typeface="Calibri"/>
                        </a:rPr>
                        <a:t>10</a:t>
                      </a:r>
                      <a:r>
                        <a:rPr lang="en-US" sz="1800" b="1" i="0" u="none" strike="noStrike" baseline="30000" noProof="0">
                          <a:solidFill>
                            <a:srgbClr val="FFFFFF"/>
                          </a:solidFill>
                          <a:latin typeface="Calibri"/>
                        </a:rPr>
                        <a:t>4</a:t>
                      </a:r>
                    </a:p>
                    <a:p>
                      <a:pPr lvl="0" algn="ctr">
                        <a:buNone/>
                      </a:pPr>
                      <a:endParaRPr lang="en-US" baseline="30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10</a:t>
                      </a:r>
                      <a:r>
                        <a:rPr lang="en-US" baseline="3000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10</a:t>
                      </a:r>
                      <a:r>
                        <a:rPr lang="en-US" baseline="3000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10</a:t>
                      </a:r>
                      <a:r>
                        <a:rPr lang="en-US" baseline="3000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10</a:t>
                      </a:r>
                      <a:r>
                        <a:rPr lang="en-US" baseline="3000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680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GPU speedup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0,1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0,7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1,8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6,2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9,1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80979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b="1"/>
                        <a:t>Thrust speedup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0,2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b="1"/>
                        <a:t>0,9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1,8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12,5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b="1"/>
                        <a:t>10,5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70799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54605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>
                <a:latin typeface="Arial Rounded MT Bold"/>
              </a:rPr>
              <a:t>Performance vs memory model</a:t>
            </a:r>
            <a:endParaRPr lang="en-GB" sz="4000">
              <a:latin typeface="Arial Rounded MT Bold" panose="020F0704030504030204" pitchFamily="34" charset="0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46D2F3AB-49A4-B31E-5C18-BC22A03D13AB}"/>
              </a:ext>
            </a:extLst>
          </p:cNvPr>
          <p:cNvSpPr txBox="1">
            <a:spLocks/>
          </p:cNvSpPr>
          <p:nvPr/>
        </p:nvSpPr>
        <p:spPr>
          <a:xfrm>
            <a:off x="834528" y="1711019"/>
            <a:ext cx="10524780" cy="4088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GB" sz="2800">
              <a:latin typeface="Arial Rounded MT Bold"/>
            </a:endParaRPr>
          </a:p>
          <a:p>
            <a:endParaRPr lang="en-GB" sz="2800">
              <a:latin typeface="Arial Rounded MT Bold" panose="020F0704030504030204" pitchFamily="34" charset="0"/>
            </a:endParaRPr>
          </a:p>
          <a:p>
            <a:pPr marL="571500" indent="-571500">
              <a:buFont typeface="Arial"/>
              <a:buChar char="•"/>
            </a:pPr>
            <a:endParaRPr lang="en-GB" sz="2800">
              <a:latin typeface="Arial Rounded MT Bold" panose="020F0704030504030204" pitchFamily="34" charset="0"/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AC75D40-9C50-438F-E959-14A2F49DE804}"/>
              </a:ext>
            </a:extLst>
          </p:cNvPr>
          <p:cNvSpPr txBox="1">
            <a:spLocks/>
          </p:cNvSpPr>
          <p:nvPr/>
        </p:nvSpPr>
        <p:spPr>
          <a:xfrm>
            <a:off x="986928" y="1633531"/>
            <a:ext cx="4729570" cy="194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GB" sz="2800">
              <a:latin typeface="Arial Rounded MT Bold"/>
            </a:endParaRPr>
          </a:p>
          <a:p>
            <a:pPr>
              <a:lnSpc>
                <a:spcPct val="150000"/>
              </a:lnSpc>
            </a:pPr>
            <a:r>
              <a:rPr lang="en-GB" sz="5500">
                <a:latin typeface="Arial Rounded MT Bold"/>
                <a:cs typeface="Calibri Light"/>
              </a:rPr>
              <a:t>setup</a:t>
            </a:r>
            <a:endParaRPr lang="en-GB" sz="5500">
              <a:cs typeface="Calibri Light" panose="020F0302020204030204"/>
            </a:endParaRP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3600">
                <a:latin typeface="Consolas" panose="020B0609020204030204" pitchFamily="49" charset="0"/>
                <a:ea typeface="+mn-ea"/>
                <a:cs typeface="+mn-cs"/>
              </a:rPr>
              <a:t>BLOCKSIZE: 256 to 1024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3600">
                <a:latin typeface="Consolas" panose="020B0609020204030204" pitchFamily="49" charset="0"/>
                <a:ea typeface="+mn-ea"/>
                <a:cs typeface="+mn-cs"/>
              </a:rPr>
              <a:t>random points in square</a:t>
            </a:r>
          </a:p>
          <a:p>
            <a:pPr>
              <a:lnSpc>
                <a:spcPct val="150000"/>
              </a:lnSpc>
            </a:pPr>
            <a:endParaRPr lang="en-GB" sz="2000">
              <a:latin typeface="Arial Rounded MT Bold"/>
            </a:endParaRPr>
          </a:p>
          <a:p>
            <a:pPr marL="571500" indent="-571500">
              <a:buFont typeface="Arial"/>
              <a:buChar char="•"/>
            </a:pPr>
            <a:endParaRPr lang="en-GB" sz="2800">
              <a:latin typeface="Arial Rounded MT Bold" panose="020F0704030504030204" pitchFamily="34" charset="0"/>
            </a:endParaRPr>
          </a:p>
        </p:txBody>
      </p:sp>
      <p:pic>
        <p:nvPicPr>
          <p:cNvPr id="5" name="Picture 5" descr="A picture containing text, screenshot, diagram, line&#10;&#10;Description automatically generated">
            <a:extLst>
              <a:ext uri="{FF2B5EF4-FFF2-40B4-BE49-F238E27FC236}">
                <a16:creationId xmlns:a16="http://schemas.microsoft.com/office/drawing/2014/main" id="{DBCCB342-3F68-FBD5-A79C-A853886F6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1508" y="1708641"/>
            <a:ext cx="5875880" cy="3655619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B0A38A42-E841-BFAD-C473-600B5CFAC991}"/>
              </a:ext>
            </a:extLst>
          </p:cNvPr>
          <p:cNvSpPr txBox="1">
            <a:spLocks/>
          </p:cNvSpPr>
          <p:nvPr/>
        </p:nvSpPr>
        <p:spPr>
          <a:xfrm>
            <a:off x="986928" y="3497707"/>
            <a:ext cx="4920072" cy="18845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GB" sz="2600">
                <a:latin typeface="Arial Rounded MT Bold"/>
                <a:cs typeface="Calibri Light"/>
              </a:rPr>
              <a:t>observation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000">
                <a:latin typeface="Consolas" panose="020B0609020204030204" pitchFamily="49" charset="0"/>
                <a:ea typeface="+mn-ea"/>
                <a:cs typeface="+mn-cs"/>
              </a:rPr>
              <a:t>Zero memory does worse</a:t>
            </a:r>
          </a:p>
        </p:txBody>
      </p:sp>
    </p:spTree>
    <p:extLst>
      <p:ext uri="{BB962C8B-B14F-4D97-AF65-F5344CB8AC3E}">
        <p14:creationId xmlns:p14="http://schemas.microsoft.com/office/powerpoint/2010/main" val="13344235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>
                <a:latin typeface="Arial Rounded MT Bold"/>
              </a:rPr>
              <a:t>Random points on circle</a:t>
            </a:r>
            <a:endParaRPr lang="en-GB" sz="4000">
              <a:latin typeface="Arial Rounded MT Bold" panose="020F0704030504030204" pitchFamily="34" charset="0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46D2F3AB-49A4-B31E-5C18-BC22A03D13AB}"/>
              </a:ext>
            </a:extLst>
          </p:cNvPr>
          <p:cNvSpPr txBox="1">
            <a:spLocks/>
          </p:cNvSpPr>
          <p:nvPr/>
        </p:nvSpPr>
        <p:spPr>
          <a:xfrm>
            <a:off x="834528" y="1711019"/>
            <a:ext cx="10524780" cy="4088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GB" sz="2800">
              <a:latin typeface="Arial Rounded MT Bold"/>
            </a:endParaRPr>
          </a:p>
          <a:p>
            <a:endParaRPr lang="en-GB" sz="2800">
              <a:latin typeface="Arial Rounded MT Bold" panose="020F0704030504030204" pitchFamily="34" charset="0"/>
            </a:endParaRPr>
          </a:p>
          <a:p>
            <a:pPr marL="571500" indent="-571500">
              <a:buFont typeface="Arial"/>
              <a:buChar char="•"/>
            </a:pPr>
            <a:endParaRPr lang="en-GB" sz="2800">
              <a:latin typeface="Arial Rounded MT Bold" panose="020F0704030504030204" pitchFamily="34" charset="0"/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AC75D40-9C50-438F-E959-14A2F49DE804}"/>
              </a:ext>
            </a:extLst>
          </p:cNvPr>
          <p:cNvSpPr txBox="1">
            <a:spLocks/>
          </p:cNvSpPr>
          <p:nvPr/>
        </p:nvSpPr>
        <p:spPr>
          <a:xfrm>
            <a:off x="832692" y="1690688"/>
            <a:ext cx="4920072" cy="17528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GB" sz="2600">
                <a:latin typeface="Arial Rounded MT Bold"/>
                <a:cs typeface="Calibri Light"/>
              </a:rPr>
              <a:t>setup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000">
                <a:latin typeface="Consolas" panose="020B0609020204030204" pitchFamily="49" charset="0"/>
                <a:ea typeface="+mn-ea"/>
                <a:cs typeface="+mn-cs"/>
              </a:rPr>
              <a:t>BLOCKSIZE: 1024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000">
                <a:latin typeface="Consolas" panose="020B0609020204030204" pitchFamily="49" charset="0"/>
                <a:ea typeface="+mn-ea"/>
                <a:cs typeface="+mn-cs"/>
              </a:rPr>
              <a:t>PINNED MEMORY</a:t>
            </a:r>
          </a:p>
        </p:txBody>
      </p:sp>
      <p:pic>
        <p:nvPicPr>
          <p:cNvPr id="5" name="Picture 5" descr="A picture containing text, screenshot, diagram, line&#10;&#10;Description automatically generated">
            <a:extLst>
              <a:ext uri="{FF2B5EF4-FFF2-40B4-BE49-F238E27FC236}">
                <a16:creationId xmlns:a16="http://schemas.microsoft.com/office/drawing/2014/main" id="{91424C2E-B56F-80E2-EE28-4AA2AAC1C2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005" y="1437774"/>
            <a:ext cx="5921542" cy="4453689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4A84EEDC-32ED-AB41-8C1E-44EE213202B8}"/>
              </a:ext>
            </a:extLst>
          </p:cNvPr>
          <p:cNvSpPr txBox="1">
            <a:spLocks/>
          </p:cNvSpPr>
          <p:nvPr/>
        </p:nvSpPr>
        <p:spPr>
          <a:xfrm>
            <a:off x="832692" y="3569280"/>
            <a:ext cx="4920072" cy="27761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GB" sz="2800">
                <a:latin typeface="Arial Rounded MT Bold"/>
                <a:cs typeface="Calibri Light"/>
              </a:rPr>
              <a:t>observation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000">
                <a:latin typeface="Consolas" panose="020B0609020204030204" pitchFamily="49" charset="0"/>
                <a:ea typeface="+mn-ea"/>
                <a:cs typeface="+mn-cs"/>
              </a:rPr>
              <a:t>no good scaling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000">
                <a:latin typeface="Consolas" panose="020B0609020204030204" pitchFamily="49" charset="0"/>
                <a:ea typeface="+mn-ea"/>
                <a:cs typeface="+mn-cs"/>
              </a:rPr>
              <a:t>memory allocation overhead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000">
                <a:latin typeface="Consolas" panose="020B0609020204030204" pitchFamily="49" charset="0"/>
                <a:ea typeface="+mn-ea"/>
                <a:cs typeface="+mn-cs"/>
              </a:rPr>
              <a:t>more parallelism necessary</a:t>
            </a:r>
          </a:p>
        </p:txBody>
      </p:sp>
    </p:spTree>
    <p:extLst>
      <p:ext uri="{BB962C8B-B14F-4D97-AF65-F5344CB8AC3E}">
        <p14:creationId xmlns:p14="http://schemas.microsoft.com/office/powerpoint/2010/main" val="10205974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>
                <a:latin typeface="Arial Rounded MT Bold"/>
              </a:rPr>
              <a:t>Conclusions</a:t>
            </a:r>
            <a:endParaRPr lang="en-US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46D2F3AB-49A4-B31E-5C18-BC22A03D13AB}"/>
              </a:ext>
            </a:extLst>
          </p:cNvPr>
          <p:cNvSpPr txBox="1">
            <a:spLocks/>
          </p:cNvSpPr>
          <p:nvPr/>
        </p:nvSpPr>
        <p:spPr>
          <a:xfrm>
            <a:off x="834528" y="1711019"/>
            <a:ext cx="10524780" cy="4571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GB" sz="2800">
              <a:latin typeface="Arial Rounded MT Bold"/>
            </a:endParaRPr>
          </a:p>
          <a:p>
            <a:pPr>
              <a:lnSpc>
                <a:spcPct val="150000"/>
              </a:lnSpc>
            </a:pPr>
            <a:r>
              <a:rPr lang="en-GB" sz="4200">
                <a:latin typeface="Arial Rounded MT Bold"/>
              </a:rPr>
              <a:t>what went well?</a:t>
            </a:r>
            <a:endParaRPr lang="en-US" sz="4200">
              <a:cs typeface="Calibri Light" panose="020F0302020204030204"/>
            </a:endParaRP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900">
                <a:latin typeface="Consolas" panose="020B0609020204030204" pitchFamily="49" charset="0"/>
                <a:ea typeface="+mn-ea"/>
                <a:cs typeface="+mn-cs"/>
              </a:rPr>
              <a:t>Subfunctions</a:t>
            </a:r>
          </a:p>
          <a:p>
            <a:pPr marL="457200" indent="-457200">
              <a:lnSpc>
                <a:spcPct val="150000"/>
              </a:lnSpc>
              <a:buFont typeface="Arial,Sans-Serif"/>
              <a:buChar char="•"/>
            </a:pPr>
            <a:r>
              <a:rPr lang="en-GB" sz="2900">
                <a:latin typeface="Consolas" panose="020B0609020204030204" pitchFamily="49" charset="0"/>
                <a:ea typeface="+mn-ea"/>
                <a:cs typeface="+mn-cs"/>
              </a:rPr>
              <a:t>Thrust</a:t>
            </a:r>
          </a:p>
          <a:p>
            <a:pPr marL="457200" indent="-457200">
              <a:lnSpc>
                <a:spcPct val="150000"/>
              </a:lnSpc>
              <a:buFont typeface="Arial,Sans-Serif"/>
              <a:buChar char="•"/>
            </a:pPr>
            <a:endParaRPr lang="en-GB" sz="2100">
              <a:latin typeface="Arial Rounded MT Bold"/>
            </a:endParaRPr>
          </a:p>
          <a:p>
            <a:pPr>
              <a:lnSpc>
                <a:spcPct val="150000"/>
              </a:lnSpc>
            </a:pPr>
            <a:r>
              <a:rPr lang="en-GB" sz="3700">
                <a:latin typeface="Arial Rounded MT Bold"/>
              </a:rPr>
              <a:t>necessary improvements</a:t>
            </a:r>
            <a:endParaRPr lang="en-GB" sz="3700"/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900">
                <a:latin typeface="Consolas" panose="020B0609020204030204" pitchFamily="49" charset="0"/>
                <a:ea typeface="+mn-ea"/>
                <a:cs typeface="+mn-cs"/>
              </a:rPr>
              <a:t>floating point </a:t>
            </a:r>
            <a:r>
              <a:rPr lang="en-GB" sz="2900" err="1">
                <a:latin typeface="Consolas" panose="020B0609020204030204" pitchFamily="49" charset="0"/>
                <a:ea typeface="+mn-ea"/>
                <a:cs typeface="+mn-cs"/>
              </a:rPr>
              <a:t>arithmetics</a:t>
            </a:r>
            <a:endParaRPr lang="en-GB" sz="2900">
              <a:latin typeface="Consolas" panose="020B0609020204030204" pitchFamily="49" charset="0"/>
              <a:ea typeface="+mn-ea"/>
              <a:cs typeface="+mn-cs"/>
            </a:endParaRP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900">
                <a:latin typeface="Consolas" panose="020B0609020204030204" pitchFamily="49" charset="0"/>
                <a:ea typeface="+mn-ea"/>
                <a:cs typeface="+mn-cs"/>
              </a:rPr>
              <a:t>Parallelization of algorithm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900">
                <a:latin typeface="Consolas" panose="020B0609020204030204" pitchFamily="49" charset="0"/>
                <a:ea typeface="+mn-ea"/>
                <a:cs typeface="+mn-cs"/>
              </a:rPr>
              <a:t>Memory allocation management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2900">
                <a:latin typeface="Consolas" panose="020B0609020204030204" pitchFamily="49" charset="0"/>
                <a:ea typeface="+mn-ea"/>
                <a:cs typeface="+mn-cs"/>
              </a:rPr>
              <a:t>Stream implementation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endParaRPr lang="en-GB" sz="2100">
              <a:latin typeface="Arial Rounded MT Bold"/>
            </a:endParaRPr>
          </a:p>
          <a:p>
            <a:pPr>
              <a:lnSpc>
                <a:spcPct val="150000"/>
              </a:lnSpc>
            </a:pPr>
            <a:endParaRPr lang="en-GB" sz="280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0416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>
                <a:latin typeface="Arial Rounded MT Bold" panose="020F0704030504030204" pitchFamily="34" charset="0"/>
              </a:rPr>
              <a:t>Sequential implementation</a:t>
            </a: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70C2AB30-9C95-DCB0-D632-7E25AE4F10CA}"/>
              </a:ext>
            </a:extLst>
          </p:cNvPr>
          <p:cNvSpPr/>
          <p:nvPr/>
        </p:nvSpPr>
        <p:spPr>
          <a:xfrm>
            <a:off x="4869613" y="3189412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A0EBF072-872F-2FE3-D8CE-4D03BB07F60E}"/>
              </a:ext>
            </a:extLst>
          </p:cNvPr>
          <p:cNvSpPr/>
          <p:nvPr/>
        </p:nvSpPr>
        <p:spPr>
          <a:xfrm>
            <a:off x="5853404" y="330568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04A1C0E1-8B96-E322-5988-90231B45B667}"/>
              </a:ext>
            </a:extLst>
          </p:cNvPr>
          <p:cNvSpPr/>
          <p:nvPr/>
        </p:nvSpPr>
        <p:spPr>
          <a:xfrm>
            <a:off x="5371787" y="251077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2239AFB7-AE7A-19B2-8B3F-ECCEE8021117}"/>
              </a:ext>
            </a:extLst>
          </p:cNvPr>
          <p:cNvSpPr/>
          <p:nvPr/>
        </p:nvSpPr>
        <p:spPr>
          <a:xfrm>
            <a:off x="6207967" y="4067680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6BDBE9FB-F214-EE0E-0257-A31FD5789BDE}"/>
              </a:ext>
            </a:extLst>
          </p:cNvPr>
          <p:cNvSpPr/>
          <p:nvPr/>
        </p:nvSpPr>
        <p:spPr>
          <a:xfrm>
            <a:off x="4805265" y="406457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D7D9BB80-9191-516B-C82F-ACEF06108C8C}"/>
              </a:ext>
            </a:extLst>
          </p:cNvPr>
          <p:cNvSpPr/>
          <p:nvPr/>
        </p:nvSpPr>
        <p:spPr>
          <a:xfrm>
            <a:off x="7227649" y="3804870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FB86380-9DDC-C1A0-0D69-BA7ED31185DA}"/>
              </a:ext>
            </a:extLst>
          </p:cNvPr>
          <p:cNvSpPr/>
          <p:nvPr/>
        </p:nvSpPr>
        <p:spPr>
          <a:xfrm>
            <a:off x="6678931" y="314557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63B05A17-5C06-B314-159D-B0B3F0B3BC57}"/>
              </a:ext>
            </a:extLst>
          </p:cNvPr>
          <p:cNvSpPr/>
          <p:nvPr/>
        </p:nvSpPr>
        <p:spPr>
          <a:xfrm>
            <a:off x="6606931" y="4465787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0EC20215-923C-8602-51C3-61BCB3A2E552}"/>
              </a:ext>
            </a:extLst>
          </p:cNvPr>
          <p:cNvSpPr/>
          <p:nvPr/>
        </p:nvSpPr>
        <p:spPr>
          <a:xfrm>
            <a:off x="5649134" y="421386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BF44C027-F4B9-420E-93E5-94318ACC708E}"/>
              </a:ext>
            </a:extLst>
          </p:cNvPr>
          <p:cNvSpPr/>
          <p:nvPr/>
        </p:nvSpPr>
        <p:spPr>
          <a:xfrm>
            <a:off x="5644861" y="4802154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D163796E-E976-2C75-D526-862B56047D43}"/>
              </a:ext>
            </a:extLst>
          </p:cNvPr>
          <p:cNvSpPr/>
          <p:nvPr/>
        </p:nvSpPr>
        <p:spPr>
          <a:xfrm>
            <a:off x="6546049" y="5019869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5D1F94E1-5A78-3AC7-B5B9-68F94515D378}"/>
              </a:ext>
            </a:extLst>
          </p:cNvPr>
          <p:cNvCxnSpPr>
            <a:cxnSpLocks/>
            <a:stCxn id="10" idx="1"/>
            <a:endCxn id="6" idx="0"/>
          </p:cNvCxnSpPr>
          <p:nvPr/>
        </p:nvCxnSpPr>
        <p:spPr>
          <a:xfrm flipH="1" flipV="1">
            <a:off x="5407787" y="2510771"/>
            <a:ext cx="1281688" cy="645344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F483C800-2D7D-395E-9E93-1E977DA96FDA}"/>
              </a:ext>
            </a:extLst>
          </p:cNvPr>
          <p:cNvCxnSpPr>
            <a:cxnSpLocks/>
            <a:stCxn id="9" idx="6"/>
            <a:endCxn id="10" idx="6"/>
          </p:cNvCxnSpPr>
          <p:nvPr/>
        </p:nvCxnSpPr>
        <p:spPr>
          <a:xfrm flipH="1" flipV="1">
            <a:off x="6750931" y="3181571"/>
            <a:ext cx="548718" cy="659299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02453168-A00A-0524-475E-27703A7C7299}"/>
              </a:ext>
            </a:extLst>
          </p:cNvPr>
          <p:cNvCxnSpPr>
            <a:cxnSpLocks/>
            <a:stCxn id="8" idx="0"/>
            <a:endCxn id="4" idx="3"/>
          </p:cNvCxnSpPr>
          <p:nvPr/>
        </p:nvCxnSpPr>
        <p:spPr>
          <a:xfrm flipV="1">
            <a:off x="4841265" y="3250868"/>
            <a:ext cx="38892" cy="813703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>
            <a:extLst>
              <a:ext uri="{FF2B5EF4-FFF2-40B4-BE49-F238E27FC236}">
                <a16:creationId xmlns:a16="http://schemas.microsoft.com/office/drawing/2014/main" id="{B0A0A9CD-6C7B-8C2F-4F65-272DF3D9EBFD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4893758" y="2521315"/>
            <a:ext cx="488573" cy="678641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4FD0D40C-A460-82F8-390B-A6FBCDE0146F}"/>
              </a:ext>
            </a:extLst>
          </p:cNvPr>
          <p:cNvCxnSpPr>
            <a:cxnSpLocks/>
            <a:stCxn id="14" idx="6"/>
            <a:endCxn id="9" idx="4"/>
          </p:cNvCxnSpPr>
          <p:nvPr/>
        </p:nvCxnSpPr>
        <p:spPr>
          <a:xfrm flipV="1">
            <a:off x="6618049" y="3876870"/>
            <a:ext cx="645600" cy="1178999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>
            <a:extLst>
              <a:ext uri="{FF2B5EF4-FFF2-40B4-BE49-F238E27FC236}">
                <a16:creationId xmlns:a16="http://schemas.microsoft.com/office/drawing/2014/main" id="{F7BE12B9-30E3-2722-4072-14E951A7FAC0}"/>
              </a:ext>
            </a:extLst>
          </p:cNvPr>
          <p:cNvCxnSpPr>
            <a:cxnSpLocks/>
            <a:stCxn id="8" idx="2"/>
            <a:endCxn id="13" idx="2"/>
          </p:cNvCxnSpPr>
          <p:nvPr/>
        </p:nvCxnSpPr>
        <p:spPr>
          <a:xfrm>
            <a:off x="4805265" y="4100571"/>
            <a:ext cx="839596" cy="737583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>
            <a:extLst>
              <a:ext uri="{FF2B5EF4-FFF2-40B4-BE49-F238E27FC236}">
                <a16:creationId xmlns:a16="http://schemas.microsoft.com/office/drawing/2014/main" id="{DF59CF3A-D699-9E0D-BE00-9775218B08BB}"/>
              </a:ext>
            </a:extLst>
          </p:cNvPr>
          <p:cNvCxnSpPr>
            <a:cxnSpLocks/>
            <a:stCxn id="13" idx="5"/>
            <a:endCxn id="14" idx="2"/>
          </p:cNvCxnSpPr>
          <p:nvPr/>
        </p:nvCxnSpPr>
        <p:spPr>
          <a:xfrm>
            <a:off x="5706317" y="4863610"/>
            <a:ext cx="839732" cy="192259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746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>
                <a:latin typeface="Arial Rounded MT Bold" panose="020F0704030504030204" pitchFamily="34" charset="0"/>
              </a:rPr>
              <a:t>Parallel implementation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8F467D36-B82A-B7D7-3775-FD261FB1F9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5921"/>
          <a:stretch/>
        </p:blipFill>
        <p:spPr>
          <a:xfrm>
            <a:off x="4452995" y="1970599"/>
            <a:ext cx="2842506" cy="2563019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C073F027-5CE5-9A23-3A22-D98CB06079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436" y="1970599"/>
            <a:ext cx="2370025" cy="2270957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BDCE7304-87AE-CBC7-8B3B-709C58BBCD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212"/>
          <a:stretch/>
        </p:blipFill>
        <p:spPr>
          <a:xfrm>
            <a:off x="8501675" y="1970599"/>
            <a:ext cx="2842506" cy="3302000"/>
          </a:xfrm>
          <a:prstGeom prst="rect">
            <a:avLst/>
          </a:prstGeom>
        </p:spPr>
      </p:pic>
      <p:sp>
        <p:nvSpPr>
          <p:cNvPr id="21" name="Rechteck 20">
            <a:extLst>
              <a:ext uri="{FF2B5EF4-FFF2-40B4-BE49-F238E27FC236}">
                <a16:creationId xmlns:a16="http://schemas.microsoft.com/office/drawing/2014/main" id="{103FCA24-F334-9983-F77B-57EFF22E7EF0}"/>
              </a:ext>
            </a:extLst>
          </p:cNvPr>
          <p:cNvSpPr/>
          <p:nvPr/>
        </p:nvSpPr>
        <p:spPr>
          <a:xfrm>
            <a:off x="1059799" y="3003289"/>
            <a:ext cx="1390650" cy="18097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F95178C3-560E-EC15-41D0-A8BC86BCB1F0}"/>
              </a:ext>
            </a:extLst>
          </p:cNvPr>
          <p:cNvSpPr/>
          <p:nvPr/>
        </p:nvSpPr>
        <p:spPr>
          <a:xfrm>
            <a:off x="4626502" y="3257450"/>
            <a:ext cx="2557365" cy="111860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8429E488-2DD1-868A-2350-0B42709F84E1}"/>
              </a:ext>
            </a:extLst>
          </p:cNvPr>
          <p:cNvSpPr/>
          <p:nvPr/>
        </p:nvSpPr>
        <p:spPr>
          <a:xfrm>
            <a:off x="8712608" y="2062062"/>
            <a:ext cx="1789146" cy="14929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DC7AF688-4C9F-AA77-F4E7-F777305561AB}"/>
              </a:ext>
            </a:extLst>
          </p:cNvPr>
          <p:cNvSpPr txBox="1"/>
          <p:nvPr/>
        </p:nvSpPr>
        <p:spPr>
          <a:xfrm>
            <a:off x="1329113" y="5742974"/>
            <a:ext cx="132440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>
                <a:latin typeface="Consolas" panose="020B0609020204030204" pitchFamily="49" charset="0"/>
              </a:rPr>
              <a:t>minmax(…)</a:t>
            </a:r>
          </a:p>
        </p:txBody>
      </p:sp>
      <p:cxnSp>
        <p:nvCxnSpPr>
          <p:cNvPr id="26" name="Verbinder: gewinkelt 25">
            <a:extLst>
              <a:ext uri="{FF2B5EF4-FFF2-40B4-BE49-F238E27FC236}">
                <a16:creationId xmlns:a16="http://schemas.microsoft.com/office/drawing/2014/main" id="{CEAD182D-0897-DEFD-33F9-F9E5D369F229}"/>
              </a:ext>
            </a:extLst>
          </p:cNvPr>
          <p:cNvCxnSpPr>
            <a:stCxn id="21" idx="1"/>
            <a:endCxn id="24" idx="1"/>
          </p:cNvCxnSpPr>
          <p:nvPr/>
        </p:nvCxnSpPr>
        <p:spPr>
          <a:xfrm rot="10800000" flipH="1" flipV="1">
            <a:off x="1059799" y="3093776"/>
            <a:ext cx="269314" cy="2833863"/>
          </a:xfrm>
          <a:prstGeom prst="bentConnector3">
            <a:avLst>
              <a:gd name="adj1" fmla="val -250874"/>
            </a:avLst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33A7B646-383B-CFDD-3ED0-DCE91CF1F11A}"/>
              </a:ext>
            </a:extLst>
          </p:cNvPr>
          <p:cNvSpPr txBox="1"/>
          <p:nvPr/>
        </p:nvSpPr>
        <p:spPr>
          <a:xfrm>
            <a:off x="5237156" y="5742974"/>
            <a:ext cx="119776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>
                <a:latin typeface="Consolas" panose="020B0609020204030204" pitchFamily="49" charset="0"/>
              </a:rPr>
              <a:t>split(…)</a:t>
            </a:r>
          </a:p>
        </p:txBody>
      </p:sp>
      <p:cxnSp>
        <p:nvCxnSpPr>
          <p:cNvPr id="31" name="Verbinder: gewinkelt 30">
            <a:extLst>
              <a:ext uri="{FF2B5EF4-FFF2-40B4-BE49-F238E27FC236}">
                <a16:creationId xmlns:a16="http://schemas.microsoft.com/office/drawing/2014/main" id="{D1CB4620-19B1-1110-FD3B-896B662EC697}"/>
              </a:ext>
            </a:extLst>
          </p:cNvPr>
          <p:cNvCxnSpPr>
            <a:cxnSpLocks/>
            <a:stCxn id="22" idx="1"/>
            <a:endCxn id="30" idx="1"/>
          </p:cNvCxnSpPr>
          <p:nvPr/>
        </p:nvCxnSpPr>
        <p:spPr>
          <a:xfrm rot="10800000" flipH="1" flipV="1">
            <a:off x="4626502" y="3816752"/>
            <a:ext cx="610654" cy="2110887"/>
          </a:xfrm>
          <a:prstGeom prst="bentConnector3">
            <a:avLst>
              <a:gd name="adj1" fmla="val -105650"/>
            </a:avLst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feld 35">
            <a:extLst>
              <a:ext uri="{FF2B5EF4-FFF2-40B4-BE49-F238E27FC236}">
                <a16:creationId xmlns:a16="http://schemas.microsoft.com/office/drawing/2014/main" id="{7D78BC0B-E779-7729-CE8D-2E53FA323F0C}"/>
              </a:ext>
            </a:extLst>
          </p:cNvPr>
          <p:cNvSpPr txBox="1"/>
          <p:nvPr/>
        </p:nvSpPr>
        <p:spPr>
          <a:xfrm>
            <a:off x="8959488" y="5742974"/>
            <a:ext cx="208422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err="1">
                <a:latin typeface="Consolas" panose="020B0609020204030204" pitchFamily="49" charset="0"/>
              </a:rPr>
              <a:t>max_distance</a:t>
            </a:r>
            <a:r>
              <a:rPr lang="en-GB">
                <a:latin typeface="Consolas" panose="020B0609020204030204" pitchFamily="49" charset="0"/>
              </a:rPr>
              <a:t>(…)</a:t>
            </a:r>
          </a:p>
        </p:txBody>
      </p:sp>
      <p:cxnSp>
        <p:nvCxnSpPr>
          <p:cNvPr id="41" name="Verbinder: gewinkelt 40">
            <a:extLst>
              <a:ext uri="{FF2B5EF4-FFF2-40B4-BE49-F238E27FC236}">
                <a16:creationId xmlns:a16="http://schemas.microsoft.com/office/drawing/2014/main" id="{3A03E7DD-FEDF-1D66-9EDF-D439ED0BC589}"/>
              </a:ext>
            </a:extLst>
          </p:cNvPr>
          <p:cNvCxnSpPr>
            <a:cxnSpLocks/>
            <a:stCxn id="23" idx="1"/>
            <a:endCxn id="36" idx="1"/>
          </p:cNvCxnSpPr>
          <p:nvPr/>
        </p:nvCxnSpPr>
        <p:spPr>
          <a:xfrm rot="10800000" flipH="1" flipV="1">
            <a:off x="8712608" y="2136708"/>
            <a:ext cx="246880" cy="3790932"/>
          </a:xfrm>
          <a:prstGeom prst="bentConnector3">
            <a:avLst>
              <a:gd name="adj1" fmla="val -302479"/>
            </a:avLst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7021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 animBg="1"/>
      <p:bldP spid="30" grpId="0" animBg="1"/>
      <p:bldP spid="3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Rouge.exe - Binary MATRIX (GIF) by lucasclay414 on DeviantArt">
            <a:extLst>
              <a:ext uri="{FF2B5EF4-FFF2-40B4-BE49-F238E27FC236}">
                <a16:creationId xmlns:a16="http://schemas.microsoft.com/office/drawing/2014/main" id="{386BD2BA-0497-7755-6599-4FBF65BFAE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314059" y="2599004"/>
            <a:ext cx="1699777" cy="2533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Rechteck 33">
            <a:extLst>
              <a:ext uri="{FF2B5EF4-FFF2-40B4-BE49-F238E27FC236}">
                <a16:creationId xmlns:a16="http://schemas.microsoft.com/office/drawing/2014/main" id="{37017EAD-9900-8BF9-518D-5C7CC3CED2D2}"/>
              </a:ext>
            </a:extLst>
          </p:cNvPr>
          <p:cNvSpPr/>
          <p:nvPr/>
        </p:nvSpPr>
        <p:spPr>
          <a:xfrm>
            <a:off x="7189726" y="1950720"/>
            <a:ext cx="4216193" cy="3749040"/>
          </a:xfrm>
          <a:prstGeom prst="rect">
            <a:avLst/>
          </a:prstGeom>
          <a:solidFill>
            <a:srgbClr val="91919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F0AB2991-D307-FBB7-0429-130F914C01E4}"/>
              </a:ext>
            </a:extLst>
          </p:cNvPr>
          <p:cNvSpPr/>
          <p:nvPr/>
        </p:nvSpPr>
        <p:spPr>
          <a:xfrm>
            <a:off x="910846" y="1940560"/>
            <a:ext cx="4216193" cy="3749040"/>
          </a:xfrm>
          <a:prstGeom prst="rect">
            <a:avLst/>
          </a:prstGeom>
          <a:solidFill>
            <a:srgbClr val="919192"/>
          </a:solidFill>
          <a:ln>
            <a:solidFill>
              <a:srgbClr val="9191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4F4983FC-AE7F-F654-5752-079928045231}"/>
              </a:ext>
            </a:extLst>
          </p:cNvPr>
          <p:cNvSpPr/>
          <p:nvPr/>
        </p:nvSpPr>
        <p:spPr>
          <a:xfrm>
            <a:off x="1148080" y="2153920"/>
            <a:ext cx="3749040" cy="3302000"/>
          </a:xfrm>
          <a:prstGeom prst="rect">
            <a:avLst/>
          </a:prstGeom>
          <a:solidFill>
            <a:srgbClr val="144AB9"/>
          </a:solidFill>
          <a:ln>
            <a:solidFill>
              <a:srgbClr val="144AB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69320" cy="1325563"/>
          </a:xfrm>
        </p:spPr>
        <p:txBody>
          <a:bodyPr>
            <a:normAutofit/>
          </a:bodyPr>
          <a:lstStyle/>
          <a:p>
            <a:r>
              <a:rPr lang="en-GB" sz="4000">
                <a:latin typeface="Arial Rounded MT Bold" panose="020F0704030504030204" pitchFamily="34" charset="0"/>
              </a:rPr>
              <a:t>Parallel implementation – Memory Transfers</a:t>
            </a: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70C2AB30-9C95-DCB0-D632-7E25AE4F10CA}"/>
              </a:ext>
            </a:extLst>
          </p:cNvPr>
          <p:cNvSpPr/>
          <p:nvPr/>
        </p:nvSpPr>
        <p:spPr>
          <a:xfrm>
            <a:off x="1872413" y="3250372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A0EBF072-872F-2FE3-D8CE-4D03BB07F60E}"/>
              </a:ext>
            </a:extLst>
          </p:cNvPr>
          <p:cNvSpPr/>
          <p:nvPr/>
        </p:nvSpPr>
        <p:spPr>
          <a:xfrm>
            <a:off x="2856204" y="336664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04A1C0E1-8B96-E322-5988-90231B45B667}"/>
              </a:ext>
            </a:extLst>
          </p:cNvPr>
          <p:cNvSpPr/>
          <p:nvPr/>
        </p:nvSpPr>
        <p:spPr>
          <a:xfrm>
            <a:off x="2374587" y="257173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2239AFB7-AE7A-19B2-8B3F-ECCEE8021117}"/>
              </a:ext>
            </a:extLst>
          </p:cNvPr>
          <p:cNvSpPr/>
          <p:nvPr/>
        </p:nvSpPr>
        <p:spPr>
          <a:xfrm>
            <a:off x="3210767" y="4128640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6BDBE9FB-F214-EE0E-0257-A31FD5789BDE}"/>
              </a:ext>
            </a:extLst>
          </p:cNvPr>
          <p:cNvSpPr/>
          <p:nvPr/>
        </p:nvSpPr>
        <p:spPr>
          <a:xfrm>
            <a:off x="1808065" y="412553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D7D9BB80-9191-516B-C82F-ACEF06108C8C}"/>
              </a:ext>
            </a:extLst>
          </p:cNvPr>
          <p:cNvSpPr/>
          <p:nvPr/>
        </p:nvSpPr>
        <p:spPr>
          <a:xfrm>
            <a:off x="4230449" y="3865830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FB86380-9DDC-C1A0-0D69-BA7ED31185DA}"/>
              </a:ext>
            </a:extLst>
          </p:cNvPr>
          <p:cNvSpPr/>
          <p:nvPr/>
        </p:nvSpPr>
        <p:spPr>
          <a:xfrm>
            <a:off x="3681731" y="320653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63B05A17-5C06-B314-159D-B0B3F0B3BC57}"/>
              </a:ext>
            </a:extLst>
          </p:cNvPr>
          <p:cNvSpPr/>
          <p:nvPr/>
        </p:nvSpPr>
        <p:spPr>
          <a:xfrm>
            <a:off x="3609731" y="4526747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0EC20215-923C-8602-51C3-61BCB3A2E552}"/>
              </a:ext>
            </a:extLst>
          </p:cNvPr>
          <p:cNvSpPr/>
          <p:nvPr/>
        </p:nvSpPr>
        <p:spPr>
          <a:xfrm>
            <a:off x="2651934" y="427482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BF44C027-F4B9-420E-93E5-94318ACC708E}"/>
              </a:ext>
            </a:extLst>
          </p:cNvPr>
          <p:cNvSpPr/>
          <p:nvPr/>
        </p:nvSpPr>
        <p:spPr>
          <a:xfrm>
            <a:off x="2647661" y="4863114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D163796E-E976-2C75-D526-862B56047D43}"/>
              </a:ext>
            </a:extLst>
          </p:cNvPr>
          <p:cNvSpPr/>
          <p:nvPr/>
        </p:nvSpPr>
        <p:spPr>
          <a:xfrm>
            <a:off x="3548849" y="5080829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AB50B90-5FCF-7DFA-D890-0D7AF9851478}"/>
              </a:ext>
            </a:extLst>
          </p:cNvPr>
          <p:cNvSpPr/>
          <p:nvPr/>
        </p:nvSpPr>
        <p:spPr>
          <a:xfrm>
            <a:off x="7430771" y="2113280"/>
            <a:ext cx="3749040" cy="3342640"/>
          </a:xfrm>
          <a:prstGeom prst="rect">
            <a:avLst/>
          </a:prstGeom>
          <a:solidFill>
            <a:srgbClr val="64BE2C"/>
          </a:solidFill>
          <a:ln>
            <a:solidFill>
              <a:srgbClr val="64BE2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8BE85FBE-1EC8-6BF0-FF07-A091C36DB691}"/>
              </a:ext>
            </a:extLst>
          </p:cNvPr>
          <p:cNvSpPr txBox="1"/>
          <p:nvPr/>
        </p:nvSpPr>
        <p:spPr>
          <a:xfrm>
            <a:off x="1374391" y="5696637"/>
            <a:ext cx="34211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>
                <a:latin typeface="Arial Rounded MT Bold" panose="020F0704030504030204" pitchFamily="34" charset="0"/>
                <a:ea typeface="+mj-ea"/>
                <a:cs typeface="+mj-cs"/>
              </a:rPr>
              <a:t>CPU Memory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976795F4-FBBC-FE3E-B9FB-92A0D8A99D4D}"/>
              </a:ext>
            </a:extLst>
          </p:cNvPr>
          <p:cNvSpPr txBox="1"/>
          <p:nvPr/>
        </p:nvSpPr>
        <p:spPr>
          <a:xfrm>
            <a:off x="7672074" y="5707755"/>
            <a:ext cx="34467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>
                <a:latin typeface="Arial Rounded MT Bold" panose="020F0704030504030204" pitchFamily="34" charset="0"/>
                <a:ea typeface="+mj-ea"/>
                <a:cs typeface="+mj-cs"/>
              </a:rPr>
              <a:t>GPU Memory</a:t>
            </a:r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6F5547DF-2FC1-3C08-7940-16989611FE71}"/>
              </a:ext>
            </a:extLst>
          </p:cNvPr>
          <p:cNvSpPr/>
          <p:nvPr/>
        </p:nvSpPr>
        <p:spPr>
          <a:xfrm>
            <a:off x="8191933" y="3270692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DD58FD87-0751-3E17-FEB7-AA7FC83817A1}"/>
              </a:ext>
            </a:extLst>
          </p:cNvPr>
          <p:cNvSpPr/>
          <p:nvPr/>
        </p:nvSpPr>
        <p:spPr>
          <a:xfrm>
            <a:off x="9175724" y="338696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11FC28E5-F8FE-C0C5-E154-C53FD5A9F0CE}"/>
              </a:ext>
            </a:extLst>
          </p:cNvPr>
          <p:cNvSpPr/>
          <p:nvPr/>
        </p:nvSpPr>
        <p:spPr>
          <a:xfrm>
            <a:off x="8694107" y="259205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7F63CEBB-6437-A96C-FB69-C09C85D666DF}"/>
              </a:ext>
            </a:extLst>
          </p:cNvPr>
          <p:cNvSpPr/>
          <p:nvPr/>
        </p:nvSpPr>
        <p:spPr>
          <a:xfrm>
            <a:off x="9530287" y="4148960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A52184E9-0EAD-442C-14A6-4CD5D34C992E}"/>
              </a:ext>
            </a:extLst>
          </p:cNvPr>
          <p:cNvSpPr/>
          <p:nvPr/>
        </p:nvSpPr>
        <p:spPr>
          <a:xfrm>
            <a:off x="8127585" y="414585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9EAD18D6-083C-0AE1-1AB1-7B00A74D8EDB}"/>
              </a:ext>
            </a:extLst>
          </p:cNvPr>
          <p:cNvSpPr/>
          <p:nvPr/>
        </p:nvSpPr>
        <p:spPr>
          <a:xfrm>
            <a:off x="10549969" y="3886150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64A53F70-1AF4-1B31-614A-1AAC4A51F2E6}"/>
              </a:ext>
            </a:extLst>
          </p:cNvPr>
          <p:cNvSpPr/>
          <p:nvPr/>
        </p:nvSpPr>
        <p:spPr>
          <a:xfrm>
            <a:off x="10001251" y="322685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9870AE9D-653C-D2AB-F7D9-B3D45560BA7F}"/>
              </a:ext>
            </a:extLst>
          </p:cNvPr>
          <p:cNvSpPr/>
          <p:nvPr/>
        </p:nvSpPr>
        <p:spPr>
          <a:xfrm>
            <a:off x="9929251" y="4547067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Ellipse 28">
            <a:extLst>
              <a:ext uri="{FF2B5EF4-FFF2-40B4-BE49-F238E27FC236}">
                <a16:creationId xmlns:a16="http://schemas.microsoft.com/office/drawing/2014/main" id="{ACE45CE5-1F9A-94FF-9913-A116200B7C81}"/>
              </a:ext>
            </a:extLst>
          </p:cNvPr>
          <p:cNvSpPr/>
          <p:nvPr/>
        </p:nvSpPr>
        <p:spPr>
          <a:xfrm>
            <a:off x="8971454" y="429514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Ellipse 29">
            <a:extLst>
              <a:ext uri="{FF2B5EF4-FFF2-40B4-BE49-F238E27FC236}">
                <a16:creationId xmlns:a16="http://schemas.microsoft.com/office/drawing/2014/main" id="{2310D0F6-4158-F665-1D75-FC19C29AB7BF}"/>
              </a:ext>
            </a:extLst>
          </p:cNvPr>
          <p:cNvSpPr/>
          <p:nvPr/>
        </p:nvSpPr>
        <p:spPr>
          <a:xfrm>
            <a:off x="8967181" y="4883434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Ellipse 30">
            <a:extLst>
              <a:ext uri="{FF2B5EF4-FFF2-40B4-BE49-F238E27FC236}">
                <a16:creationId xmlns:a16="http://schemas.microsoft.com/office/drawing/2014/main" id="{14B24180-74C9-422B-1944-63A3C371BA14}"/>
              </a:ext>
            </a:extLst>
          </p:cNvPr>
          <p:cNvSpPr/>
          <p:nvPr/>
        </p:nvSpPr>
        <p:spPr>
          <a:xfrm>
            <a:off x="9868369" y="5101149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6423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22" presetClass="exit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4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9" grpId="0" animBg="1"/>
      <p:bldP spid="30" grpId="0" animBg="1"/>
      <p:bldP spid="3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el 1">
            <a:extLst>
              <a:ext uri="{FF2B5EF4-FFF2-40B4-BE49-F238E27FC236}">
                <a16:creationId xmlns:a16="http://schemas.microsoft.com/office/drawing/2014/main" id="{2D60C7C0-4D42-5685-D414-4A7D1784A46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0693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>
                <a:latin typeface="Arial Rounded MT Bold" panose="020F0704030504030204" pitchFamily="34" charset="0"/>
              </a:rPr>
              <a:t>Parallel implementation – Memory Transfers</a:t>
            </a:r>
          </a:p>
        </p:txBody>
      </p:sp>
      <p:pic>
        <p:nvPicPr>
          <p:cNvPr id="1028" name="Picture 4" descr="Rouge.exe - Binary MATRIX (GIF) by lucasclay414 on DeviantArt">
            <a:extLst>
              <a:ext uri="{FF2B5EF4-FFF2-40B4-BE49-F238E27FC236}">
                <a16:creationId xmlns:a16="http://schemas.microsoft.com/office/drawing/2014/main" id="{386BD2BA-0497-7755-6599-4FBF65BFAE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H="1">
            <a:off x="5314059" y="2599004"/>
            <a:ext cx="1699777" cy="2533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Rechteck 33">
            <a:extLst>
              <a:ext uri="{FF2B5EF4-FFF2-40B4-BE49-F238E27FC236}">
                <a16:creationId xmlns:a16="http://schemas.microsoft.com/office/drawing/2014/main" id="{37017EAD-9900-8BF9-518D-5C7CC3CED2D2}"/>
              </a:ext>
            </a:extLst>
          </p:cNvPr>
          <p:cNvSpPr/>
          <p:nvPr/>
        </p:nvSpPr>
        <p:spPr>
          <a:xfrm>
            <a:off x="7189726" y="1950720"/>
            <a:ext cx="4216193" cy="3749040"/>
          </a:xfrm>
          <a:prstGeom prst="rect">
            <a:avLst/>
          </a:prstGeom>
          <a:solidFill>
            <a:srgbClr val="91919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F0AB2991-D307-FBB7-0429-130F914C01E4}"/>
              </a:ext>
            </a:extLst>
          </p:cNvPr>
          <p:cNvSpPr/>
          <p:nvPr/>
        </p:nvSpPr>
        <p:spPr>
          <a:xfrm>
            <a:off x="910846" y="1940560"/>
            <a:ext cx="4216193" cy="3749040"/>
          </a:xfrm>
          <a:prstGeom prst="rect">
            <a:avLst/>
          </a:prstGeom>
          <a:solidFill>
            <a:srgbClr val="919192"/>
          </a:solidFill>
          <a:ln>
            <a:solidFill>
              <a:srgbClr val="9191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4F4983FC-AE7F-F654-5752-079928045231}"/>
              </a:ext>
            </a:extLst>
          </p:cNvPr>
          <p:cNvSpPr/>
          <p:nvPr/>
        </p:nvSpPr>
        <p:spPr>
          <a:xfrm>
            <a:off x="1148080" y="2153920"/>
            <a:ext cx="3749040" cy="3302000"/>
          </a:xfrm>
          <a:prstGeom prst="rect">
            <a:avLst/>
          </a:prstGeom>
          <a:solidFill>
            <a:srgbClr val="144AB9"/>
          </a:solidFill>
          <a:ln>
            <a:solidFill>
              <a:srgbClr val="144AB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AB50B90-5FCF-7DFA-D890-0D7AF9851478}"/>
              </a:ext>
            </a:extLst>
          </p:cNvPr>
          <p:cNvSpPr/>
          <p:nvPr/>
        </p:nvSpPr>
        <p:spPr>
          <a:xfrm>
            <a:off x="7430771" y="2113280"/>
            <a:ext cx="3749040" cy="3342640"/>
          </a:xfrm>
          <a:prstGeom prst="rect">
            <a:avLst/>
          </a:prstGeom>
          <a:solidFill>
            <a:srgbClr val="64BE2C"/>
          </a:solidFill>
          <a:ln>
            <a:solidFill>
              <a:srgbClr val="64BE2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8BE85FBE-1EC8-6BF0-FF07-A091C36DB691}"/>
              </a:ext>
            </a:extLst>
          </p:cNvPr>
          <p:cNvSpPr txBox="1"/>
          <p:nvPr/>
        </p:nvSpPr>
        <p:spPr>
          <a:xfrm>
            <a:off x="1374391" y="5696637"/>
            <a:ext cx="34211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>
                <a:latin typeface="Arial Rounded MT Bold" panose="020F0704030504030204" pitchFamily="34" charset="0"/>
                <a:ea typeface="+mj-ea"/>
                <a:cs typeface="+mj-cs"/>
              </a:rPr>
              <a:t>CPU Memory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976795F4-FBBC-FE3E-B9FB-92A0D8A99D4D}"/>
              </a:ext>
            </a:extLst>
          </p:cNvPr>
          <p:cNvSpPr txBox="1"/>
          <p:nvPr/>
        </p:nvSpPr>
        <p:spPr>
          <a:xfrm>
            <a:off x="7672074" y="5707755"/>
            <a:ext cx="34467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>
                <a:latin typeface="Arial Rounded MT Bold" panose="020F0704030504030204" pitchFamily="34" charset="0"/>
                <a:ea typeface="+mj-ea"/>
                <a:cs typeface="+mj-cs"/>
              </a:rPr>
              <a:t>GPU Memory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0729F8E7-3330-0351-0E8B-39D5D35115F9}"/>
              </a:ext>
            </a:extLst>
          </p:cNvPr>
          <p:cNvCxnSpPr>
            <a:cxnSpLocks/>
          </p:cNvCxnSpPr>
          <p:nvPr/>
        </p:nvCxnSpPr>
        <p:spPr>
          <a:xfrm flipH="1" flipV="1">
            <a:off x="8801227" y="2510771"/>
            <a:ext cx="1281688" cy="645344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F3A4763A-B76E-9170-E7C7-013AB044ABED}"/>
              </a:ext>
            </a:extLst>
          </p:cNvPr>
          <p:cNvCxnSpPr>
            <a:cxnSpLocks/>
          </p:cNvCxnSpPr>
          <p:nvPr/>
        </p:nvCxnSpPr>
        <p:spPr>
          <a:xfrm flipH="1" flipV="1">
            <a:off x="10144371" y="3181571"/>
            <a:ext cx="548718" cy="659299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F5034813-D8B4-036A-F0C1-0CF4037642BB}"/>
              </a:ext>
            </a:extLst>
          </p:cNvPr>
          <p:cNvCxnSpPr>
            <a:cxnSpLocks/>
          </p:cNvCxnSpPr>
          <p:nvPr/>
        </p:nvCxnSpPr>
        <p:spPr>
          <a:xfrm flipV="1">
            <a:off x="8234705" y="3250868"/>
            <a:ext cx="38892" cy="813703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7451D07A-3FA2-3A42-84B5-B806292FE247}"/>
              </a:ext>
            </a:extLst>
          </p:cNvPr>
          <p:cNvCxnSpPr>
            <a:cxnSpLocks/>
          </p:cNvCxnSpPr>
          <p:nvPr/>
        </p:nvCxnSpPr>
        <p:spPr>
          <a:xfrm flipV="1">
            <a:off x="8287198" y="2521315"/>
            <a:ext cx="488573" cy="678641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2C3C01E2-DC65-9379-4EA1-223283887841}"/>
              </a:ext>
            </a:extLst>
          </p:cNvPr>
          <p:cNvCxnSpPr>
            <a:cxnSpLocks/>
          </p:cNvCxnSpPr>
          <p:nvPr/>
        </p:nvCxnSpPr>
        <p:spPr>
          <a:xfrm flipV="1">
            <a:off x="10011489" y="3876870"/>
            <a:ext cx="645600" cy="1178999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A568D3B9-6459-8546-0A93-C1A632DFAC25}"/>
              </a:ext>
            </a:extLst>
          </p:cNvPr>
          <p:cNvCxnSpPr>
            <a:cxnSpLocks/>
          </p:cNvCxnSpPr>
          <p:nvPr/>
        </p:nvCxnSpPr>
        <p:spPr>
          <a:xfrm>
            <a:off x="8198705" y="4100571"/>
            <a:ext cx="839596" cy="737583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r Verbinder 36">
            <a:extLst>
              <a:ext uri="{FF2B5EF4-FFF2-40B4-BE49-F238E27FC236}">
                <a16:creationId xmlns:a16="http://schemas.microsoft.com/office/drawing/2014/main" id="{CA7474D5-E865-7F36-6341-F6F299D92686}"/>
              </a:ext>
            </a:extLst>
          </p:cNvPr>
          <p:cNvCxnSpPr>
            <a:cxnSpLocks/>
          </p:cNvCxnSpPr>
          <p:nvPr/>
        </p:nvCxnSpPr>
        <p:spPr>
          <a:xfrm>
            <a:off x="9099757" y="4863610"/>
            <a:ext cx="839732" cy="192259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>
            <a:extLst>
              <a:ext uri="{FF2B5EF4-FFF2-40B4-BE49-F238E27FC236}">
                <a16:creationId xmlns:a16="http://schemas.microsoft.com/office/drawing/2014/main" id="{27715FFC-6B63-266F-94DA-416475C7D701}"/>
              </a:ext>
            </a:extLst>
          </p:cNvPr>
          <p:cNvCxnSpPr>
            <a:cxnSpLocks/>
          </p:cNvCxnSpPr>
          <p:nvPr/>
        </p:nvCxnSpPr>
        <p:spPr>
          <a:xfrm flipH="1" flipV="1">
            <a:off x="2380107" y="2419331"/>
            <a:ext cx="1281688" cy="645344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r Verbinder 38">
            <a:extLst>
              <a:ext uri="{FF2B5EF4-FFF2-40B4-BE49-F238E27FC236}">
                <a16:creationId xmlns:a16="http://schemas.microsoft.com/office/drawing/2014/main" id="{25F20A37-3700-A54D-7063-4DD1E7364845}"/>
              </a:ext>
            </a:extLst>
          </p:cNvPr>
          <p:cNvCxnSpPr>
            <a:cxnSpLocks/>
          </p:cNvCxnSpPr>
          <p:nvPr/>
        </p:nvCxnSpPr>
        <p:spPr>
          <a:xfrm flipH="1" flipV="1">
            <a:off x="3723251" y="3090131"/>
            <a:ext cx="548718" cy="659299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73A4E0BD-F1FB-E8BA-C630-E40A32B0D291}"/>
              </a:ext>
            </a:extLst>
          </p:cNvPr>
          <p:cNvCxnSpPr>
            <a:cxnSpLocks/>
          </p:cNvCxnSpPr>
          <p:nvPr/>
        </p:nvCxnSpPr>
        <p:spPr>
          <a:xfrm flipV="1">
            <a:off x="1813585" y="3159428"/>
            <a:ext cx="38892" cy="813703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r Verbinder 40">
            <a:extLst>
              <a:ext uri="{FF2B5EF4-FFF2-40B4-BE49-F238E27FC236}">
                <a16:creationId xmlns:a16="http://schemas.microsoft.com/office/drawing/2014/main" id="{C546A6A9-DC47-128E-B790-55C6FE3F77D0}"/>
              </a:ext>
            </a:extLst>
          </p:cNvPr>
          <p:cNvCxnSpPr>
            <a:cxnSpLocks/>
          </p:cNvCxnSpPr>
          <p:nvPr/>
        </p:nvCxnSpPr>
        <p:spPr>
          <a:xfrm flipV="1">
            <a:off x="1866078" y="2429875"/>
            <a:ext cx="488573" cy="678641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>
            <a:extLst>
              <a:ext uri="{FF2B5EF4-FFF2-40B4-BE49-F238E27FC236}">
                <a16:creationId xmlns:a16="http://schemas.microsoft.com/office/drawing/2014/main" id="{0BE519AC-7B06-00DD-D72F-978B2A0B5F39}"/>
              </a:ext>
            </a:extLst>
          </p:cNvPr>
          <p:cNvCxnSpPr>
            <a:cxnSpLocks/>
          </p:cNvCxnSpPr>
          <p:nvPr/>
        </p:nvCxnSpPr>
        <p:spPr>
          <a:xfrm flipV="1">
            <a:off x="3590369" y="3785430"/>
            <a:ext cx="645600" cy="1178999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8AE455FE-0EA7-8687-1F04-6AF86D7E5C13}"/>
              </a:ext>
            </a:extLst>
          </p:cNvPr>
          <p:cNvCxnSpPr>
            <a:cxnSpLocks/>
          </p:cNvCxnSpPr>
          <p:nvPr/>
        </p:nvCxnSpPr>
        <p:spPr>
          <a:xfrm>
            <a:off x="1777585" y="4009131"/>
            <a:ext cx="839596" cy="737583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r Verbinder 43">
            <a:extLst>
              <a:ext uri="{FF2B5EF4-FFF2-40B4-BE49-F238E27FC236}">
                <a16:creationId xmlns:a16="http://schemas.microsoft.com/office/drawing/2014/main" id="{4111549E-0F06-DFF6-49EA-650C7E18EDEB}"/>
              </a:ext>
            </a:extLst>
          </p:cNvPr>
          <p:cNvCxnSpPr>
            <a:cxnSpLocks/>
          </p:cNvCxnSpPr>
          <p:nvPr/>
        </p:nvCxnSpPr>
        <p:spPr>
          <a:xfrm>
            <a:off x="2678637" y="4772170"/>
            <a:ext cx="839732" cy="192259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2950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Rouge.exe - Binary MATRIX (GIF) by lucasclay414 on DeviantArt">
            <a:extLst>
              <a:ext uri="{FF2B5EF4-FFF2-40B4-BE49-F238E27FC236}">
                <a16:creationId xmlns:a16="http://schemas.microsoft.com/office/drawing/2014/main" id="{386BD2BA-0497-7755-6599-4FBF65BFAE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H="1">
            <a:off x="5314059" y="2599004"/>
            <a:ext cx="1699777" cy="2533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Rechteck 33">
            <a:extLst>
              <a:ext uri="{FF2B5EF4-FFF2-40B4-BE49-F238E27FC236}">
                <a16:creationId xmlns:a16="http://schemas.microsoft.com/office/drawing/2014/main" id="{37017EAD-9900-8BF9-518D-5C7CC3CED2D2}"/>
              </a:ext>
            </a:extLst>
          </p:cNvPr>
          <p:cNvSpPr/>
          <p:nvPr/>
        </p:nvSpPr>
        <p:spPr>
          <a:xfrm>
            <a:off x="7189726" y="1950720"/>
            <a:ext cx="4216193" cy="3749040"/>
          </a:xfrm>
          <a:prstGeom prst="rect">
            <a:avLst/>
          </a:prstGeom>
          <a:solidFill>
            <a:srgbClr val="91919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F0AB2991-D307-FBB7-0429-130F914C01E4}"/>
              </a:ext>
            </a:extLst>
          </p:cNvPr>
          <p:cNvSpPr/>
          <p:nvPr/>
        </p:nvSpPr>
        <p:spPr>
          <a:xfrm>
            <a:off x="910846" y="1940560"/>
            <a:ext cx="4216193" cy="3749040"/>
          </a:xfrm>
          <a:prstGeom prst="rect">
            <a:avLst/>
          </a:prstGeom>
          <a:solidFill>
            <a:srgbClr val="919192"/>
          </a:solidFill>
          <a:ln>
            <a:solidFill>
              <a:srgbClr val="9191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4F4983FC-AE7F-F654-5752-079928045231}"/>
              </a:ext>
            </a:extLst>
          </p:cNvPr>
          <p:cNvSpPr/>
          <p:nvPr/>
        </p:nvSpPr>
        <p:spPr>
          <a:xfrm>
            <a:off x="1148080" y="2153920"/>
            <a:ext cx="3749040" cy="3302000"/>
          </a:xfrm>
          <a:prstGeom prst="rect">
            <a:avLst/>
          </a:prstGeom>
          <a:solidFill>
            <a:srgbClr val="144AB9"/>
          </a:solidFill>
          <a:ln>
            <a:solidFill>
              <a:srgbClr val="144AB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AB50B90-5FCF-7DFA-D890-0D7AF9851478}"/>
              </a:ext>
            </a:extLst>
          </p:cNvPr>
          <p:cNvSpPr/>
          <p:nvPr/>
        </p:nvSpPr>
        <p:spPr>
          <a:xfrm>
            <a:off x="7430771" y="2113280"/>
            <a:ext cx="3749040" cy="3342640"/>
          </a:xfrm>
          <a:prstGeom prst="rect">
            <a:avLst/>
          </a:prstGeom>
          <a:solidFill>
            <a:srgbClr val="64BE2C"/>
          </a:solidFill>
          <a:ln>
            <a:solidFill>
              <a:srgbClr val="64BE2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8BE85FBE-1EC8-6BF0-FF07-A091C36DB691}"/>
              </a:ext>
            </a:extLst>
          </p:cNvPr>
          <p:cNvSpPr txBox="1"/>
          <p:nvPr/>
        </p:nvSpPr>
        <p:spPr>
          <a:xfrm>
            <a:off x="1374391" y="5696637"/>
            <a:ext cx="34211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>
                <a:latin typeface="Arial Rounded MT Bold" panose="020F0704030504030204" pitchFamily="34" charset="0"/>
                <a:ea typeface="+mj-ea"/>
                <a:cs typeface="+mj-cs"/>
              </a:rPr>
              <a:t>CPU Memory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976795F4-FBBC-FE3E-B9FB-92A0D8A99D4D}"/>
              </a:ext>
            </a:extLst>
          </p:cNvPr>
          <p:cNvSpPr txBox="1"/>
          <p:nvPr/>
        </p:nvSpPr>
        <p:spPr>
          <a:xfrm>
            <a:off x="7672074" y="5707755"/>
            <a:ext cx="34467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>
                <a:latin typeface="Arial Rounded MT Bold" panose="020F0704030504030204" pitchFamily="34" charset="0"/>
                <a:ea typeface="+mj-ea"/>
                <a:cs typeface="+mj-cs"/>
              </a:rPr>
              <a:t>GPU Memory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32D9EE3-294D-F01B-E04A-E2C6D02F21B8}"/>
              </a:ext>
            </a:extLst>
          </p:cNvPr>
          <p:cNvSpPr txBox="1"/>
          <p:nvPr/>
        </p:nvSpPr>
        <p:spPr>
          <a:xfrm>
            <a:off x="8325961" y="3522990"/>
            <a:ext cx="23349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/>
              <a:t>sizes of arrays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58D5873-B457-7FA9-40A0-60F342DFF0F2}"/>
              </a:ext>
            </a:extLst>
          </p:cNvPr>
          <p:cNvSpPr txBox="1"/>
          <p:nvPr/>
        </p:nvSpPr>
        <p:spPr>
          <a:xfrm>
            <a:off x="1842217" y="3522990"/>
            <a:ext cx="23349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/>
              <a:t>sizes of arrays 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0101318F-2B1F-94C0-B940-8B501F4C2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69320" cy="1325563"/>
          </a:xfrm>
        </p:spPr>
        <p:txBody>
          <a:bodyPr>
            <a:normAutofit/>
          </a:bodyPr>
          <a:lstStyle/>
          <a:p>
            <a:r>
              <a:rPr lang="en-GB" sz="4000">
                <a:latin typeface="Arial Rounded MT Bold" panose="020F0704030504030204" pitchFamily="34" charset="0"/>
              </a:rPr>
              <a:t>Parallel implementation – Memory Transfers</a:t>
            </a:r>
          </a:p>
        </p:txBody>
      </p:sp>
    </p:spTree>
    <p:extLst>
      <p:ext uri="{BB962C8B-B14F-4D97-AF65-F5344CB8AC3E}">
        <p14:creationId xmlns:p14="http://schemas.microsoft.com/office/powerpoint/2010/main" val="1195555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3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A5925803-40A2-9C22-6D3E-994082A98BFB}"/>
              </a:ext>
            </a:extLst>
          </p:cNvPr>
          <p:cNvCxnSpPr>
            <a:cxnSpLocks/>
          </p:cNvCxnSpPr>
          <p:nvPr/>
        </p:nvCxnSpPr>
        <p:spPr>
          <a:xfrm flipV="1">
            <a:off x="4841321" y="3837276"/>
            <a:ext cx="2451139" cy="274079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>
                <a:latin typeface="Arial Rounded MT Bold" panose="020F0704030504030204" pitchFamily="34" charset="0"/>
              </a:rPr>
              <a:t>Parallel implementation – </a:t>
            </a:r>
            <a:r>
              <a:rPr lang="en-GB" sz="4000" err="1">
                <a:latin typeface="Arial Rounded MT Bold" panose="020F0704030504030204" pitchFamily="34" charset="0"/>
              </a:rPr>
              <a:t>MinMax</a:t>
            </a:r>
            <a:endParaRPr lang="en-GB" sz="4000">
              <a:latin typeface="Arial Rounded MT Bold" panose="020F0704030504030204" pitchFamily="34" charset="0"/>
            </a:endParaRP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F9751B64-7353-6A0D-0660-16C6283224DC}"/>
              </a:ext>
            </a:extLst>
          </p:cNvPr>
          <p:cNvSpPr/>
          <p:nvPr/>
        </p:nvSpPr>
        <p:spPr>
          <a:xfrm>
            <a:off x="4869613" y="3189412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7F8BAE32-992C-8550-947B-24AF06555619}"/>
              </a:ext>
            </a:extLst>
          </p:cNvPr>
          <p:cNvSpPr/>
          <p:nvPr/>
        </p:nvSpPr>
        <p:spPr>
          <a:xfrm>
            <a:off x="5853404" y="330568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E57F7A6D-B5E9-25E9-3D42-491CFCBBC9E7}"/>
              </a:ext>
            </a:extLst>
          </p:cNvPr>
          <p:cNvSpPr/>
          <p:nvPr/>
        </p:nvSpPr>
        <p:spPr>
          <a:xfrm>
            <a:off x="5371787" y="251077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81639E34-83AB-D83C-4F66-0C8B955C7235}"/>
              </a:ext>
            </a:extLst>
          </p:cNvPr>
          <p:cNvSpPr/>
          <p:nvPr/>
        </p:nvSpPr>
        <p:spPr>
          <a:xfrm>
            <a:off x="6207967" y="4067680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154D0A71-E37C-AC8D-0F97-A1CB156C8436}"/>
              </a:ext>
            </a:extLst>
          </p:cNvPr>
          <p:cNvSpPr/>
          <p:nvPr/>
        </p:nvSpPr>
        <p:spPr>
          <a:xfrm>
            <a:off x="4805265" y="406457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6501A48B-A78D-0652-95E5-8DDCBE5B8A0D}"/>
              </a:ext>
            </a:extLst>
          </p:cNvPr>
          <p:cNvSpPr/>
          <p:nvPr/>
        </p:nvSpPr>
        <p:spPr>
          <a:xfrm>
            <a:off x="7227649" y="3804870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23160AB8-0BBB-80BB-E6FB-6CB1FAF1C35C}"/>
              </a:ext>
            </a:extLst>
          </p:cNvPr>
          <p:cNvSpPr/>
          <p:nvPr/>
        </p:nvSpPr>
        <p:spPr>
          <a:xfrm>
            <a:off x="6678931" y="314557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1F49111D-AF60-B8F0-7E00-7D404B9B040F}"/>
              </a:ext>
            </a:extLst>
          </p:cNvPr>
          <p:cNvSpPr/>
          <p:nvPr/>
        </p:nvSpPr>
        <p:spPr>
          <a:xfrm>
            <a:off x="6606931" y="4465787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3335213B-88F2-E700-7F99-74F38AE7BF58}"/>
              </a:ext>
            </a:extLst>
          </p:cNvPr>
          <p:cNvSpPr/>
          <p:nvPr/>
        </p:nvSpPr>
        <p:spPr>
          <a:xfrm>
            <a:off x="5649134" y="4213861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4E22EEF8-FE22-FF64-0262-DF6175D44BC7}"/>
              </a:ext>
            </a:extLst>
          </p:cNvPr>
          <p:cNvSpPr/>
          <p:nvPr/>
        </p:nvSpPr>
        <p:spPr>
          <a:xfrm>
            <a:off x="5644861" y="4802154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14B8452A-054D-B967-8F5C-0FA2C92B2A96}"/>
              </a:ext>
            </a:extLst>
          </p:cNvPr>
          <p:cNvSpPr/>
          <p:nvPr/>
        </p:nvSpPr>
        <p:spPr>
          <a:xfrm>
            <a:off x="6546049" y="5019869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753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EF5BD6-3E69-CB13-DD69-1C3B23B2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>
                <a:latin typeface="Arial Rounded MT Bold" panose="020F0704030504030204" pitchFamily="34" charset="0"/>
              </a:rPr>
              <a:t>Parallel implementation – </a:t>
            </a:r>
            <a:r>
              <a:rPr lang="en-GB" sz="4000" err="1">
                <a:latin typeface="Arial Rounded MT Bold" panose="020F0704030504030204" pitchFamily="34" charset="0"/>
              </a:rPr>
              <a:t>MinMax</a:t>
            </a:r>
            <a:endParaRPr lang="en-GB" sz="4000">
              <a:latin typeface="Arial Rounded MT Bold" panose="020F0704030504030204" pitchFamily="34" charset="0"/>
            </a:endParaRPr>
          </a:p>
        </p:txBody>
      </p:sp>
      <p:sp>
        <p:nvSpPr>
          <p:cNvPr id="5" name="Textfeld 1">
            <a:extLst>
              <a:ext uri="{FF2B5EF4-FFF2-40B4-BE49-F238E27FC236}">
                <a16:creationId xmlns:a16="http://schemas.microsoft.com/office/drawing/2014/main" id="{42F2AB0A-7BD3-3428-CFF4-E12FF56513DC}"/>
              </a:ext>
            </a:extLst>
          </p:cNvPr>
          <p:cNvSpPr txBox="1"/>
          <p:nvPr/>
        </p:nvSpPr>
        <p:spPr>
          <a:xfrm>
            <a:off x="1128922" y="2004288"/>
            <a:ext cx="5134225" cy="3570208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600">
                <a:latin typeface="Consolas" panose="020B0609020204030204" pitchFamily="49" charset="0"/>
              </a:rPr>
              <a:t>parallel </a:t>
            </a:r>
            <a:r>
              <a:rPr lang="de-DE" sz="2600" err="1">
                <a:latin typeface="Consolas" panose="020B0609020204030204" pitchFamily="49" charset="0"/>
              </a:rPr>
              <a:t>reduction</a:t>
            </a:r>
            <a:r>
              <a:rPr lang="de-DE" sz="2600">
                <a:latin typeface="Consolas" panose="020B0609020204030204" pitchFamily="49" charset="0"/>
              </a:rPr>
              <a:t> in </a:t>
            </a:r>
            <a:r>
              <a:rPr lang="de-DE" sz="2600" err="1">
                <a:latin typeface="Consolas" panose="020B0609020204030204" pitchFamily="49" charset="0"/>
              </a:rPr>
              <a:t>every</a:t>
            </a:r>
            <a:r>
              <a:rPr lang="de-DE" sz="2600">
                <a:latin typeface="Consolas" panose="020B0609020204030204" pitchFamily="49" charset="0"/>
              </a:rPr>
              <a:t> block: </a:t>
            </a:r>
            <a:r>
              <a:rPr lang="de-DE" sz="2600" err="1">
                <a:latin typeface="Consolas" panose="020B0609020204030204" pitchFamily="49" charset="0"/>
              </a:rPr>
              <a:t>shared</a:t>
            </a:r>
            <a:r>
              <a:rPr lang="de-DE" sz="2600">
                <a:latin typeface="Consolas" panose="020B0609020204030204" pitchFamily="49" charset="0"/>
              </a:rPr>
              <a:t> </a:t>
            </a:r>
            <a:r>
              <a:rPr lang="de-DE" sz="2600" err="1">
                <a:latin typeface="Consolas" panose="020B0609020204030204" pitchFamily="49" charset="0"/>
              </a:rPr>
              <a:t>memory</a:t>
            </a:r>
            <a:endParaRPr lang="de-DE" sz="2600">
              <a:latin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600">
              <a:latin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600" err="1">
                <a:latin typeface="Consolas" panose="020B0609020204030204" pitchFamily="49" charset="0"/>
              </a:rPr>
              <a:t>if</a:t>
            </a:r>
            <a:r>
              <a:rPr lang="de-DE" sz="2600">
                <a:latin typeface="Consolas" panose="020B0609020204030204" pitchFamily="49" charset="0"/>
              </a:rPr>
              <a:t> </a:t>
            </a:r>
            <a:r>
              <a:rPr lang="de-DE" sz="2600" err="1">
                <a:latin typeface="Consolas" panose="020B0609020204030204" pitchFamily="49" charset="0"/>
              </a:rPr>
              <a:t>only</a:t>
            </a:r>
            <a:r>
              <a:rPr lang="de-DE" sz="2600">
                <a:latin typeface="Consolas" panose="020B0609020204030204" pitchFamily="49" charset="0"/>
              </a:rPr>
              <a:t> </a:t>
            </a:r>
            <a:r>
              <a:rPr lang="de-DE" sz="2600" err="1">
                <a:latin typeface="Consolas" panose="020B0609020204030204" pitchFamily="49" charset="0"/>
              </a:rPr>
              <a:t>one</a:t>
            </a:r>
            <a:r>
              <a:rPr lang="de-DE" sz="2600">
                <a:latin typeface="Consolas" panose="020B0609020204030204" pitchFamily="49" charset="0"/>
              </a:rPr>
              <a:t> block: </a:t>
            </a:r>
            <a:r>
              <a:rPr lang="de-DE" sz="2600" err="1">
                <a:latin typeface="Consolas" panose="020B0609020204030204" pitchFamily="49" charset="0"/>
              </a:rPr>
              <a:t>done</a:t>
            </a:r>
            <a:endParaRPr lang="de-DE" sz="2600">
              <a:latin typeface="Consolas" panose="020B0609020204030204" pitchFamily="49" charset="0"/>
            </a:endParaRPr>
          </a:p>
          <a:p>
            <a:endParaRPr lang="de-DE" sz="2600">
              <a:latin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600" err="1">
                <a:latin typeface="Consolas" panose="020B0609020204030204" pitchFamily="49" charset="0"/>
              </a:rPr>
              <a:t>otherwise</a:t>
            </a:r>
            <a:r>
              <a:rPr lang="de-DE" sz="2600">
                <a:latin typeface="Consolas" panose="020B0609020204030204" pitchFamily="49" charset="0"/>
              </a:rPr>
              <a:t> </a:t>
            </a:r>
            <a:r>
              <a:rPr lang="de-DE" sz="2600" err="1">
                <a:latin typeface="Consolas" panose="020B0609020204030204" pitchFamily="49" charset="0"/>
              </a:rPr>
              <a:t>repeat</a:t>
            </a:r>
            <a:r>
              <a:rPr lang="de-DE" sz="2600">
                <a:latin typeface="Consolas" panose="020B0609020204030204" pitchFamily="49" charset="0"/>
              </a:rPr>
              <a:t> </a:t>
            </a:r>
            <a:r>
              <a:rPr lang="de-DE" sz="2600" err="1">
                <a:latin typeface="Consolas" panose="020B0609020204030204" pitchFamily="49" charset="0"/>
              </a:rPr>
              <a:t>with</a:t>
            </a:r>
            <a:r>
              <a:rPr lang="de-DE" sz="2600">
                <a:latin typeface="Consolas" panose="020B0609020204030204" pitchFamily="49" charset="0"/>
              </a:rPr>
              <a:t> </a:t>
            </a:r>
            <a:r>
              <a:rPr lang="de-DE" sz="2600" err="1">
                <a:latin typeface="Consolas" panose="020B0609020204030204" pitchFamily="49" charset="0"/>
              </a:rPr>
              <a:t>output</a:t>
            </a:r>
            <a:r>
              <a:rPr lang="de-DE" sz="2600">
                <a:latin typeface="Consolas" panose="020B0609020204030204" pitchFamily="49" charset="0"/>
              </a:rPr>
              <a:t> </a:t>
            </a:r>
            <a:r>
              <a:rPr lang="de-DE" sz="2600" err="1">
                <a:latin typeface="Consolas" panose="020B0609020204030204" pitchFamily="49" charset="0"/>
              </a:rPr>
              <a:t>of</a:t>
            </a:r>
            <a:r>
              <a:rPr lang="de-DE" sz="2600">
                <a:latin typeface="Consolas" panose="020B0609020204030204" pitchFamily="49" charset="0"/>
              </a:rPr>
              <a:t> </a:t>
            </a:r>
            <a:r>
              <a:rPr lang="de-DE" sz="2600" err="1">
                <a:latin typeface="Consolas" panose="020B0609020204030204" pitchFamily="49" charset="0"/>
              </a:rPr>
              <a:t>each</a:t>
            </a:r>
            <a:r>
              <a:rPr lang="de-DE" sz="2600">
                <a:latin typeface="Consolas" panose="020B0609020204030204" pitchFamily="49" charset="0"/>
              </a:rPr>
              <a:t> block</a:t>
            </a:r>
          </a:p>
          <a:p>
            <a:pPr marL="285750" indent="-285750">
              <a:buFont typeface="Calibri"/>
              <a:buChar char="-"/>
            </a:pPr>
            <a:endParaRPr lang="de-DE">
              <a:cs typeface="Calibri"/>
            </a:endParaRPr>
          </a:p>
        </p:txBody>
      </p:sp>
      <p:pic>
        <p:nvPicPr>
          <p:cNvPr id="6" name="Grafik 6" descr="Ein Bild, das Reihe, parallel, Diagramm, Entwurf enthält.&#10;&#10;Beschreibung automatisch generiert.">
            <a:extLst>
              <a:ext uri="{FF2B5EF4-FFF2-40B4-BE49-F238E27FC236}">
                <a16:creationId xmlns:a16="http://schemas.microsoft.com/office/drawing/2014/main" id="{4334A481-3458-EB2C-6349-A97F5715AF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2300" y="2290314"/>
            <a:ext cx="3243135" cy="284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412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68E2962CEC319E48AC7E4FB0006E0DE5" ma:contentTypeVersion="2" ma:contentTypeDescription="Ein neues Dokument erstellen." ma:contentTypeScope="" ma:versionID="1359898c1ae4365ae6bfadba6a54d196">
  <xsd:schema xmlns:xsd="http://www.w3.org/2001/XMLSchema" xmlns:xs="http://www.w3.org/2001/XMLSchema" xmlns:p="http://schemas.microsoft.com/office/2006/metadata/properties" xmlns:ns3="28a65ef4-8b41-48d9-a7ce-9ab5dfa6f958" targetNamespace="http://schemas.microsoft.com/office/2006/metadata/properties" ma:root="true" ma:fieldsID="d106e1fa6e58996f769f9df34dc31ae9" ns3:_="">
    <xsd:import namespace="28a65ef4-8b41-48d9-a7ce-9ab5dfa6f95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a65ef4-8b41-48d9-a7ce-9ab5dfa6f9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5E848B9-195B-427B-BD7B-37CF57AEEE04}">
  <ds:schemaRefs>
    <ds:schemaRef ds:uri="28a65ef4-8b41-48d9-a7ce-9ab5dfa6f95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57174B5-3C8B-4FA6-A1B4-E60C7CACFA5E}">
  <ds:schemaRefs>
    <ds:schemaRef ds:uri="http://schemas.microsoft.com/office/2006/metadata/properties"/>
    <ds:schemaRef ds:uri="http://www.w3.org/XML/1998/namespace"/>
    <ds:schemaRef ds:uri="http://purl.org/dc/dcmitype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28a65ef4-8b41-48d9-a7ce-9ab5dfa6f958"/>
  </ds:schemaRefs>
</ds:datastoreItem>
</file>

<file path=customXml/itemProps3.xml><?xml version="1.0" encoding="utf-8"?>
<ds:datastoreItem xmlns:ds="http://schemas.openxmlformats.org/officeDocument/2006/customXml" ds:itemID="{4A9B9423-3EBC-4BDA-9666-6D8A370B6A5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462</Words>
  <Application>Microsoft Office PowerPoint</Application>
  <PresentationFormat>Breitbild</PresentationFormat>
  <Paragraphs>211</Paragraphs>
  <Slides>26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4" baseType="lpstr">
      <vt:lpstr>Arial</vt:lpstr>
      <vt:lpstr>Consolas</vt:lpstr>
      <vt:lpstr>Arial Rounded MT Bold</vt:lpstr>
      <vt:lpstr>Calibri</vt:lpstr>
      <vt:lpstr>Wingdings</vt:lpstr>
      <vt:lpstr>Arial,Sans-Serif</vt:lpstr>
      <vt:lpstr>Calibri Light</vt:lpstr>
      <vt:lpstr>Office</vt:lpstr>
      <vt:lpstr>Convex hull project</vt:lpstr>
      <vt:lpstr>Sequential implementation</vt:lpstr>
      <vt:lpstr>Sequential implementation</vt:lpstr>
      <vt:lpstr>Parallel implementation</vt:lpstr>
      <vt:lpstr>Parallel implementation – Memory Transfers</vt:lpstr>
      <vt:lpstr>PowerPoint-Präsentation</vt:lpstr>
      <vt:lpstr>Parallel implementation – Memory Transfers</vt:lpstr>
      <vt:lpstr>Parallel implementation – MinMax</vt:lpstr>
      <vt:lpstr>Parallel implementation – MinMax</vt:lpstr>
      <vt:lpstr>Parallel implementation – MinMax Thrust</vt:lpstr>
      <vt:lpstr>Parallel implementation – Max Distance</vt:lpstr>
      <vt:lpstr>Parallel implementation –  Max Distance Thrust</vt:lpstr>
      <vt:lpstr>Parallel implementation - SPLIT</vt:lpstr>
      <vt:lpstr>Parallel implementation - SPLIT</vt:lpstr>
      <vt:lpstr>Parallel implementation - SPLIT</vt:lpstr>
      <vt:lpstr>Parallel implementation - SPLIT</vt:lpstr>
      <vt:lpstr>Parallel implementation – SPLIT Thrust</vt:lpstr>
      <vt:lpstr>Parallel implementation - Challenges</vt:lpstr>
      <vt:lpstr>Results / Experiments</vt:lpstr>
      <vt:lpstr>Validation</vt:lpstr>
      <vt:lpstr>Results / Experiments</vt:lpstr>
      <vt:lpstr>Performance vs input size</vt:lpstr>
      <vt:lpstr>Performance vs input size</vt:lpstr>
      <vt:lpstr>Performance vs memory model</vt:lpstr>
      <vt:lpstr>Random points on circle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Convex hull project</dc:title>
  <dc:creator>Melvin John</dc:creator>
  <cp:lastModifiedBy>Melvin John</cp:lastModifiedBy>
  <cp:revision>1</cp:revision>
  <dcterms:created xsi:type="dcterms:W3CDTF">2023-07-03T07:45:53Z</dcterms:created>
  <dcterms:modified xsi:type="dcterms:W3CDTF">2023-07-04T09:41:41Z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0x01010068E2962CEC319E48AC7E4FB0006E0DE5</vt:lpwstr>
  </property>
</Properties>
</file>